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7"/>
    <p:sldMasterId id="2147483746" r:id="rId8"/>
  </p:sldMasterIdLst>
  <p:notesMasterIdLst>
    <p:notesMasterId r:id="rId40"/>
  </p:notesMasterIdLst>
  <p:handoutMasterIdLst>
    <p:handoutMasterId r:id="rId41"/>
  </p:handoutMasterIdLst>
  <p:sldIdLst>
    <p:sldId id="491" r:id="rId9"/>
    <p:sldId id="488" r:id="rId10"/>
    <p:sldId id="2147376449" r:id="rId11"/>
    <p:sldId id="530" r:id="rId12"/>
    <p:sldId id="542" r:id="rId13"/>
    <p:sldId id="544" r:id="rId14"/>
    <p:sldId id="465" r:id="rId15"/>
    <p:sldId id="499" r:id="rId16"/>
    <p:sldId id="508" r:id="rId17"/>
    <p:sldId id="585" r:id="rId18"/>
    <p:sldId id="2147376444" r:id="rId19"/>
    <p:sldId id="2147376441" r:id="rId20"/>
    <p:sldId id="2147376445" r:id="rId21"/>
    <p:sldId id="597" r:id="rId22"/>
    <p:sldId id="586" r:id="rId23"/>
    <p:sldId id="2147376442" r:id="rId24"/>
    <p:sldId id="502" r:id="rId25"/>
    <p:sldId id="469" r:id="rId26"/>
    <p:sldId id="503" r:id="rId27"/>
    <p:sldId id="501" r:id="rId28"/>
    <p:sldId id="489" r:id="rId29"/>
    <p:sldId id="506" r:id="rId30"/>
    <p:sldId id="512" r:id="rId31"/>
    <p:sldId id="595" r:id="rId32"/>
    <p:sldId id="2147376443" r:id="rId33"/>
    <p:sldId id="270" r:id="rId34"/>
    <p:sldId id="2147376447" r:id="rId35"/>
    <p:sldId id="2147376450" r:id="rId36"/>
    <p:sldId id="600" r:id="rId37"/>
    <p:sldId id="2147376451" r:id="rId38"/>
    <p:sldId id="539" r:id="rId39"/>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7" autoAdjust="0"/>
    <p:restoredTop sz="63122" autoAdjust="0"/>
  </p:normalViewPr>
  <p:slideViewPr>
    <p:cSldViewPr>
      <p:cViewPr varScale="1">
        <p:scale>
          <a:sx n="50" d="100"/>
          <a:sy n="50" d="100"/>
        </p:scale>
        <p:origin x="1432" y="3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104"/>
    </p:cViewPr>
  </p:sorterViewPr>
  <p:notesViewPr>
    <p:cSldViewPr>
      <p:cViewPr varScale="1">
        <p:scale>
          <a:sx n="51" d="100"/>
          <a:sy n="51" d="100"/>
        </p:scale>
        <p:origin x="2628"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AD37A-FFE5-4842-9DDD-86A550559AA1}"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nl-NL"/>
        </a:p>
      </dgm:t>
    </dgm:pt>
    <dgm:pt modelId="{ABA73FBC-4C87-4B0A-82E6-0B44102D8FC3}">
      <dgm:prSet phldrT="[Tekst]"/>
      <dgm:spPr/>
      <dgm:t>
        <a:bodyPr/>
        <a:lstStyle/>
        <a:p>
          <a:r>
            <a:rPr lang="nl-NL" dirty="0"/>
            <a:t>Ontmoeten</a:t>
          </a:r>
        </a:p>
      </dgm:t>
    </dgm:pt>
    <dgm:pt modelId="{259A9096-F23C-4276-B13D-1EDBD5C8D5E2}" type="parTrans" cxnId="{B4AEDACC-0DBB-40B5-A769-0E703B3FB728}">
      <dgm:prSet/>
      <dgm:spPr/>
      <dgm:t>
        <a:bodyPr/>
        <a:lstStyle/>
        <a:p>
          <a:endParaRPr lang="nl-NL"/>
        </a:p>
      </dgm:t>
    </dgm:pt>
    <dgm:pt modelId="{E6273CB1-FCC1-4C19-A6B8-71CBC317C730}" type="sibTrans" cxnId="{B4AEDACC-0DBB-40B5-A769-0E703B3FB728}">
      <dgm:prSet/>
      <dgm:spPr/>
      <dgm:t>
        <a:bodyPr/>
        <a:lstStyle/>
        <a:p>
          <a:endParaRPr lang="nl-NL"/>
        </a:p>
      </dgm:t>
    </dgm:pt>
    <dgm:pt modelId="{F8485230-5071-4ADE-BA47-1DDCA923F8F2}">
      <dgm:prSet phldrT="[Tekst]"/>
      <dgm:spPr/>
      <dgm:t>
        <a:bodyPr/>
        <a:lstStyle/>
        <a:p>
          <a:r>
            <a:rPr lang="nl-NL" dirty="0"/>
            <a:t>Kernwoord: erkennen</a:t>
          </a:r>
        </a:p>
      </dgm:t>
    </dgm:pt>
    <dgm:pt modelId="{83898FEF-27E4-40D4-8B25-3F518AC9B1E1}" type="parTrans" cxnId="{8692895B-122F-471D-BBFB-99A8E4BEBDD0}">
      <dgm:prSet/>
      <dgm:spPr/>
      <dgm:t>
        <a:bodyPr/>
        <a:lstStyle/>
        <a:p>
          <a:endParaRPr lang="nl-NL"/>
        </a:p>
      </dgm:t>
    </dgm:pt>
    <dgm:pt modelId="{5ABAB2F7-B549-46B5-9017-3AE9AAD9AB08}" type="sibTrans" cxnId="{8692895B-122F-471D-BBFB-99A8E4BEBDD0}">
      <dgm:prSet/>
      <dgm:spPr/>
      <dgm:t>
        <a:bodyPr/>
        <a:lstStyle/>
        <a:p>
          <a:endParaRPr lang="nl-NL"/>
        </a:p>
      </dgm:t>
    </dgm:pt>
    <dgm:pt modelId="{FD946510-0D3A-4813-80E8-98DB413DD1A0}">
      <dgm:prSet phldrT="[Tekst]"/>
      <dgm:spPr/>
      <dgm:t>
        <a:bodyPr/>
        <a:lstStyle/>
        <a:p>
          <a:r>
            <a:rPr lang="nl-NL" dirty="0"/>
            <a:t>Onderzoeken</a:t>
          </a:r>
        </a:p>
      </dgm:t>
    </dgm:pt>
    <dgm:pt modelId="{F77CC4F8-A53D-4096-B91D-8DC8C47B29B8}" type="parTrans" cxnId="{8ADED630-FD29-47BB-B2CF-0EEFBACEE5EE}">
      <dgm:prSet/>
      <dgm:spPr/>
      <dgm:t>
        <a:bodyPr/>
        <a:lstStyle/>
        <a:p>
          <a:endParaRPr lang="nl-NL"/>
        </a:p>
      </dgm:t>
    </dgm:pt>
    <dgm:pt modelId="{EE5EBDF0-6B21-4AAF-829F-FF829DC9A531}" type="sibTrans" cxnId="{8ADED630-FD29-47BB-B2CF-0EEFBACEE5EE}">
      <dgm:prSet/>
      <dgm:spPr/>
      <dgm:t>
        <a:bodyPr/>
        <a:lstStyle/>
        <a:p>
          <a:endParaRPr lang="nl-NL"/>
        </a:p>
      </dgm:t>
    </dgm:pt>
    <dgm:pt modelId="{E1960095-79F0-4998-B21B-D9ECE1E95A75}">
      <dgm:prSet phldrT="[Tekst]"/>
      <dgm:spPr/>
      <dgm:t>
        <a:bodyPr/>
        <a:lstStyle/>
        <a:p>
          <a:r>
            <a:rPr lang="nl-NL" dirty="0"/>
            <a:t>Kernwoord: begrijpen</a:t>
          </a:r>
        </a:p>
      </dgm:t>
    </dgm:pt>
    <dgm:pt modelId="{07AB8F61-0F97-44F5-893F-897310265754}" type="parTrans" cxnId="{3668CAE9-5205-4104-87B9-FAC16E1E492A}">
      <dgm:prSet/>
      <dgm:spPr/>
      <dgm:t>
        <a:bodyPr/>
        <a:lstStyle/>
        <a:p>
          <a:endParaRPr lang="nl-NL"/>
        </a:p>
      </dgm:t>
    </dgm:pt>
    <dgm:pt modelId="{12D0902C-B6F8-435E-B147-6228BE0E4A1E}" type="sibTrans" cxnId="{3668CAE9-5205-4104-87B9-FAC16E1E492A}">
      <dgm:prSet/>
      <dgm:spPr/>
      <dgm:t>
        <a:bodyPr/>
        <a:lstStyle/>
        <a:p>
          <a:endParaRPr lang="nl-NL"/>
        </a:p>
      </dgm:t>
    </dgm:pt>
    <dgm:pt modelId="{D14A2943-D22C-404C-89AC-29D142D611BF}">
      <dgm:prSet phldrT="[Tekst]"/>
      <dgm:spPr/>
      <dgm:t>
        <a:bodyPr/>
        <a:lstStyle/>
        <a:p>
          <a:r>
            <a:rPr lang="nl-NL" dirty="0"/>
            <a:t>Opvolgen</a:t>
          </a:r>
        </a:p>
      </dgm:t>
    </dgm:pt>
    <dgm:pt modelId="{CDB68A3C-058B-4ACD-997F-4E604608A65E}" type="parTrans" cxnId="{18421E1B-8257-42DF-A3CB-3A78D2E2E7E8}">
      <dgm:prSet/>
      <dgm:spPr/>
      <dgm:t>
        <a:bodyPr/>
        <a:lstStyle/>
        <a:p>
          <a:endParaRPr lang="nl-NL"/>
        </a:p>
      </dgm:t>
    </dgm:pt>
    <dgm:pt modelId="{DF86BA7C-AA30-49C4-83D7-1F567FE4AE7D}" type="sibTrans" cxnId="{18421E1B-8257-42DF-A3CB-3A78D2E2E7E8}">
      <dgm:prSet/>
      <dgm:spPr/>
      <dgm:t>
        <a:bodyPr/>
        <a:lstStyle/>
        <a:p>
          <a:endParaRPr lang="nl-NL"/>
        </a:p>
      </dgm:t>
    </dgm:pt>
    <dgm:pt modelId="{9FF9E177-B90A-499A-ACEC-6C41832C089A}">
      <dgm:prSet phldrT="[Tekst]"/>
      <dgm:spPr/>
      <dgm:t>
        <a:bodyPr/>
        <a:lstStyle/>
        <a:p>
          <a:r>
            <a:rPr lang="nl-NL" dirty="0"/>
            <a:t>Kernwoord: bewijzen</a:t>
          </a:r>
        </a:p>
      </dgm:t>
    </dgm:pt>
    <dgm:pt modelId="{B967016F-9599-4ED9-9E38-71165CD2D87A}" type="parTrans" cxnId="{5E773363-B4FC-49D8-A0F7-813717AAE357}">
      <dgm:prSet/>
      <dgm:spPr/>
      <dgm:t>
        <a:bodyPr/>
        <a:lstStyle/>
        <a:p>
          <a:endParaRPr lang="nl-NL"/>
        </a:p>
      </dgm:t>
    </dgm:pt>
    <dgm:pt modelId="{30A1096C-59D7-43C5-9757-9B6401ADF83C}" type="sibTrans" cxnId="{5E773363-B4FC-49D8-A0F7-813717AAE357}">
      <dgm:prSet/>
      <dgm:spPr/>
      <dgm:t>
        <a:bodyPr/>
        <a:lstStyle/>
        <a:p>
          <a:endParaRPr lang="nl-NL"/>
        </a:p>
      </dgm:t>
    </dgm:pt>
    <dgm:pt modelId="{4B11B163-10B5-46AE-84F1-D37189F54927}" type="pres">
      <dgm:prSet presAssocID="{FA9AD37A-FFE5-4842-9DDD-86A550559AA1}" presName="Name0" presStyleCnt="0">
        <dgm:presLayoutVars>
          <dgm:dir/>
          <dgm:animLvl val="lvl"/>
          <dgm:resizeHandles val="exact"/>
        </dgm:presLayoutVars>
      </dgm:prSet>
      <dgm:spPr/>
    </dgm:pt>
    <dgm:pt modelId="{B95CA1BC-F70B-47AD-AA76-93442247ABE6}" type="pres">
      <dgm:prSet presAssocID="{ABA73FBC-4C87-4B0A-82E6-0B44102D8FC3}" presName="composite" presStyleCnt="0"/>
      <dgm:spPr/>
    </dgm:pt>
    <dgm:pt modelId="{FDAB46CC-995F-40B4-9A33-F22107F46C82}" type="pres">
      <dgm:prSet presAssocID="{ABA73FBC-4C87-4B0A-82E6-0B44102D8FC3}" presName="parTx" presStyleLbl="alignNode1" presStyleIdx="0" presStyleCnt="3">
        <dgm:presLayoutVars>
          <dgm:chMax val="0"/>
          <dgm:chPref val="0"/>
          <dgm:bulletEnabled val="1"/>
        </dgm:presLayoutVars>
      </dgm:prSet>
      <dgm:spPr/>
    </dgm:pt>
    <dgm:pt modelId="{A2EAFB68-CBF8-4836-B9DC-C84A5F8FF115}" type="pres">
      <dgm:prSet presAssocID="{ABA73FBC-4C87-4B0A-82E6-0B44102D8FC3}" presName="desTx" presStyleLbl="alignAccFollowNode1" presStyleIdx="0" presStyleCnt="3">
        <dgm:presLayoutVars>
          <dgm:bulletEnabled val="1"/>
        </dgm:presLayoutVars>
      </dgm:prSet>
      <dgm:spPr/>
    </dgm:pt>
    <dgm:pt modelId="{5C3251D4-C1B8-4597-92F5-D168F89B9234}" type="pres">
      <dgm:prSet presAssocID="{E6273CB1-FCC1-4C19-A6B8-71CBC317C730}" presName="space" presStyleCnt="0"/>
      <dgm:spPr/>
    </dgm:pt>
    <dgm:pt modelId="{501285BC-8148-4D0B-9772-FC1BAF46DE46}" type="pres">
      <dgm:prSet presAssocID="{FD946510-0D3A-4813-80E8-98DB413DD1A0}" presName="composite" presStyleCnt="0"/>
      <dgm:spPr/>
    </dgm:pt>
    <dgm:pt modelId="{DCD43CFD-7B83-470C-8049-5E2A556387EC}" type="pres">
      <dgm:prSet presAssocID="{FD946510-0D3A-4813-80E8-98DB413DD1A0}" presName="parTx" presStyleLbl="alignNode1" presStyleIdx="1" presStyleCnt="3">
        <dgm:presLayoutVars>
          <dgm:chMax val="0"/>
          <dgm:chPref val="0"/>
          <dgm:bulletEnabled val="1"/>
        </dgm:presLayoutVars>
      </dgm:prSet>
      <dgm:spPr/>
    </dgm:pt>
    <dgm:pt modelId="{35641B93-710D-4FFB-87C7-0E371BEC3EC0}" type="pres">
      <dgm:prSet presAssocID="{FD946510-0D3A-4813-80E8-98DB413DD1A0}" presName="desTx" presStyleLbl="alignAccFollowNode1" presStyleIdx="1" presStyleCnt="3">
        <dgm:presLayoutVars>
          <dgm:bulletEnabled val="1"/>
        </dgm:presLayoutVars>
      </dgm:prSet>
      <dgm:spPr/>
    </dgm:pt>
    <dgm:pt modelId="{0AB6A815-87D7-4997-AAB9-E6789040DB13}" type="pres">
      <dgm:prSet presAssocID="{EE5EBDF0-6B21-4AAF-829F-FF829DC9A531}" presName="space" presStyleCnt="0"/>
      <dgm:spPr/>
    </dgm:pt>
    <dgm:pt modelId="{C02068B3-EE37-42F9-B409-90BD1D5AA107}" type="pres">
      <dgm:prSet presAssocID="{D14A2943-D22C-404C-89AC-29D142D611BF}" presName="composite" presStyleCnt="0"/>
      <dgm:spPr/>
    </dgm:pt>
    <dgm:pt modelId="{0B71455C-5B77-4EC8-9876-D8871681F233}" type="pres">
      <dgm:prSet presAssocID="{D14A2943-D22C-404C-89AC-29D142D611BF}" presName="parTx" presStyleLbl="alignNode1" presStyleIdx="2" presStyleCnt="3">
        <dgm:presLayoutVars>
          <dgm:chMax val="0"/>
          <dgm:chPref val="0"/>
          <dgm:bulletEnabled val="1"/>
        </dgm:presLayoutVars>
      </dgm:prSet>
      <dgm:spPr/>
    </dgm:pt>
    <dgm:pt modelId="{237EECEA-9C35-478E-8BE9-F76836AD1C75}" type="pres">
      <dgm:prSet presAssocID="{D14A2943-D22C-404C-89AC-29D142D611BF}" presName="desTx" presStyleLbl="alignAccFollowNode1" presStyleIdx="2" presStyleCnt="3">
        <dgm:presLayoutVars>
          <dgm:bulletEnabled val="1"/>
        </dgm:presLayoutVars>
      </dgm:prSet>
      <dgm:spPr/>
    </dgm:pt>
  </dgm:ptLst>
  <dgm:cxnLst>
    <dgm:cxn modelId="{18421E1B-8257-42DF-A3CB-3A78D2E2E7E8}" srcId="{FA9AD37A-FFE5-4842-9DDD-86A550559AA1}" destId="{D14A2943-D22C-404C-89AC-29D142D611BF}" srcOrd="2" destOrd="0" parTransId="{CDB68A3C-058B-4ACD-997F-4E604608A65E}" sibTransId="{DF86BA7C-AA30-49C4-83D7-1F567FE4AE7D}"/>
    <dgm:cxn modelId="{422BAB20-50B7-4AFD-8926-647554D6C4D4}" type="presOf" srcId="{D14A2943-D22C-404C-89AC-29D142D611BF}" destId="{0B71455C-5B77-4EC8-9876-D8871681F233}" srcOrd="0" destOrd="0" presId="urn:microsoft.com/office/officeart/2005/8/layout/hList1"/>
    <dgm:cxn modelId="{8ADED630-FD29-47BB-B2CF-0EEFBACEE5EE}" srcId="{FA9AD37A-FFE5-4842-9DDD-86A550559AA1}" destId="{FD946510-0D3A-4813-80E8-98DB413DD1A0}" srcOrd="1" destOrd="0" parTransId="{F77CC4F8-A53D-4096-B91D-8DC8C47B29B8}" sibTransId="{EE5EBDF0-6B21-4AAF-829F-FF829DC9A531}"/>
    <dgm:cxn modelId="{0FF5D239-2A74-45A1-A586-4123FB304C74}" type="presOf" srcId="{FD946510-0D3A-4813-80E8-98DB413DD1A0}" destId="{DCD43CFD-7B83-470C-8049-5E2A556387EC}" srcOrd="0" destOrd="0" presId="urn:microsoft.com/office/officeart/2005/8/layout/hList1"/>
    <dgm:cxn modelId="{8692895B-122F-471D-BBFB-99A8E4BEBDD0}" srcId="{ABA73FBC-4C87-4B0A-82E6-0B44102D8FC3}" destId="{F8485230-5071-4ADE-BA47-1DDCA923F8F2}" srcOrd="0" destOrd="0" parTransId="{83898FEF-27E4-40D4-8B25-3F518AC9B1E1}" sibTransId="{5ABAB2F7-B549-46B5-9017-3AE9AAD9AB08}"/>
    <dgm:cxn modelId="{5E773363-B4FC-49D8-A0F7-813717AAE357}" srcId="{D14A2943-D22C-404C-89AC-29D142D611BF}" destId="{9FF9E177-B90A-499A-ACEC-6C41832C089A}" srcOrd="0" destOrd="0" parTransId="{B967016F-9599-4ED9-9E38-71165CD2D87A}" sibTransId="{30A1096C-59D7-43C5-9757-9B6401ADF83C}"/>
    <dgm:cxn modelId="{C99E4A90-E63F-4696-90A1-036AD604C1DC}" type="presOf" srcId="{FA9AD37A-FFE5-4842-9DDD-86A550559AA1}" destId="{4B11B163-10B5-46AE-84F1-D37189F54927}" srcOrd="0" destOrd="0" presId="urn:microsoft.com/office/officeart/2005/8/layout/hList1"/>
    <dgm:cxn modelId="{A9453191-0A2C-4BA6-A1E3-E058D9D20BAE}" type="presOf" srcId="{ABA73FBC-4C87-4B0A-82E6-0B44102D8FC3}" destId="{FDAB46CC-995F-40B4-9A33-F22107F46C82}" srcOrd="0" destOrd="0" presId="urn:microsoft.com/office/officeart/2005/8/layout/hList1"/>
    <dgm:cxn modelId="{4BE9C997-80EF-4A23-9F25-873C8DF37A5D}" type="presOf" srcId="{F8485230-5071-4ADE-BA47-1DDCA923F8F2}" destId="{A2EAFB68-CBF8-4836-B9DC-C84A5F8FF115}" srcOrd="0" destOrd="0" presId="urn:microsoft.com/office/officeart/2005/8/layout/hList1"/>
    <dgm:cxn modelId="{B4AEDACC-0DBB-40B5-A769-0E703B3FB728}" srcId="{FA9AD37A-FFE5-4842-9DDD-86A550559AA1}" destId="{ABA73FBC-4C87-4B0A-82E6-0B44102D8FC3}" srcOrd="0" destOrd="0" parTransId="{259A9096-F23C-4276-B13D-1EDBD5C8D5E2}" sibTransId="{E6273CB1-FCC1-4C19-A6B8-71CBC317C730}"/>
    <dgm:cxn modelId="{9D3A5ECD-9E72-473E-BCB4-1BEEF8C62D96}" type="presOf" srcId="{E1960095-79F0-4998-B21B-D9ECE1E95A75}" destId="{35641B93-710D-4FFB-87C7-0E371BEC3EC0}" srcOrd="0" destOrd="0" presId="urn:microsoft.com/office/officeart/2005/8/layout/hList1"/>
    <dgm:cxn modelId="{3668CAE9-5205-4104-87B9-FAC16E1E492A}" srcId="{FD946510-0D3A-4813-80E8-98DB413DD1A0}" destId="{E1960095-79F0-4998-B21B-D9ECE1E95A75}" srcOrd="0" destOrd="0" parTransId="{07AB8F61-0F97-44F5-893F-897310265754}" sibTransId="{12D0902C-B6F8-435E-B147-6228BE0E4A1E}"/>
    <dgm:cxn modelId="{137C1BFF-7B72-4E9F-B86B-3C0DA1E8BA75}" type="presOf" srcId="{9FF9E177-B90A-499A-ACEC-6C41832C089A}" destId="{237EECEA-9C35-478E-8BE9-F76836AD1C75}" srcOrd="0" destOrd="0" presId="urn:microsoft.com/office/officeart/2005/8/layout/hList1"/>
    <dgm:cxn modelId="{D6D943B7-B04C-4FC2-8FD4-733D5ABC0A2B}" type="presParOf" srcId="{4B11B163-10B5-46AE-84F1-D37189F54927}" destId="{B95CA1BC-F70B-47AD-AA76-93442247ABE6}" srcOrd="0" destOrd="0" presId="urn:microsoft.com/office/officeart/2005/8/layout/hList1"/>
    <dgm:cxn modelId="{C71C34E2-3D7A-4862-AEE7-63EBA47E4854}" type="presParOf" srcId="{B95CA1BC-F70B-47AD-AA76-93442247ABE6}" destId="{FDAB46CC-995F-40B4-9A33-F22107F46C82}" srcOrd="0" destOrd="0" presId="urn:microsoft.com/office/officeart/2005/8/layout/hList1"/>
    <dgm:cxn modelId="{4FD164A3-EF23-473A-BF44-0A2ADA5CE266}" type="presParOf" srcId="{B95CA1BC-F70B-47AD-AA76-93442247ABE6}" destId="{A2EAFB68-CBF8-4836-B9DC-C84A5F8FF115}" srcOrd="1" destOrd="0" presId="urn:microsoft.com/office/officeart/2005/8/layout/hList1"/>
    <dgm:cxn modelId="{DB38011A-A714-4A9B-8A1C-0C01538B7D2E}" type="presParOf" srcId="{4B11B163-10B5-46AE-84F1-D37189F54927}" destId="{5C3251D4-C1B8-4597-92F5-D168F89B9234}" srcOrd="1" destOrd="0" presId="urn:microsoft.com/office/officeart/2005/8/layout/hList1"/>
    <dgm:cxn modelId="{894CDDA0-1B02-47D8-A6D4-EB3AFC24FBF3}" type="presParOf" srcId="{4B11B163-10B5-46AE-84F1-D37189F54927}" destId="{501285BC-8148-4D0B-9772-FC1BAF46DE46}" srcOrd="2" destOrd="0" presId="urn:microsoft.com/office/officeart/2005/8/layout/hList1"/>
    <dgm:cxn modelId="{D6FB6F9A-3755-4004-853A-21B69F748729}" type="presParOf" srcId="{501285BC-8148-4D0B-9772-FC1BAF46DE46}" destId="{DCD43CFD-7B83-470C-8049-5E2A556387EC}" srcOrd="0" destOrd="0" presId="urn:microsoft.com/office/officeart/2005/8/layout/hList1"/>
    <dgm:cxn modelId="{38C0ACBB-B7A0-4D42-BFEE-E857A3DBCFA7}" type="presParOf" srcId="{501285BC-8148-4D0B-9772-FC1BAF46DE46}" destId="{35641B93-710D-4FFB-87C7-0E371BEC3EC0}" srcOrd="1" destOrd="0" presId="urn:microsoft.com/office/officeart/2005/8/layout/hList1"/>
    <dgm:cxn modelId="{08170213-D66D-4DF8-90EF-220F9937522F}" type="presParOf" srcId="{4B11B163-10B5-46AE-84F1-D37189F54927}" destId="{0AB6A815-87D7-4997-AAB9-E6789040DB13}" srcOrd="3" destOrd="0" presId="urn:microsoft.com/office/officeart/2005/8/layout/hList1"/>
    <dgm:cxn modelId="{4DF871FA-36CD-43FF-96EE-E727895B9994}" type="presParOf" srcId="{4B11B163-10B5-46AE-84F1-D37189F54927}" destId="{C02068B3-EE37-42F9-B409-90BD1D5AA107}" srcOrd="4" destOrd="0" presId="urn:microsoft.com/office/officeart/2005/8/layout/hList1"/>
    <dgm:cxn modelId="{9F6359E6-7EBE-4D6E-814E-0C272CD2BAD6}" type="presParOf" srcId="{C02068B3-EE37-42F9-B409-90BD1D5AA107}" destId="{0B71455C-5B77-4EC8-9876-D8871681F233}" srcOrd="0" destOrd="0" presId="urn:microsoft.com/office/officeart/2005/8/layout/hList1"/>
    <dgm:cxn modelId="{0B777473-F31F-4D49-9EC5-CC52D584DC27}" type="presParOf" srcId="{C02068B3-EE37-42F9-B409-90BD1D5AA107}" destId="{237EECEA-9C35-478E-8BE9-F76836AD1C7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B46CC-995F-40B4-9A33-F22107F46C82}">
      <dsp:nvSpPr>
        <dsp:cNvPr id="0" name=""/>
        <dsp:cNvSpPr/>
      </dsp:nvSpPr>
      <dsp:spPr>
        <a:xfrm>
          <a:off x="3501" y="2014707"/>
          <a:ext cx="3413907" cy="10368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nl-NL" sz="3600" kern="1200" dirty="0"/>
            <a:t>Ontmoeten</a:t>
          </a:r>
        </a:p>
      </dsp:txBody>
      <dsp:txXfrm>
        <a:off x="3501" y="2014707"/>
        <a:ext cx="3413907" cy="1036800"/>
      </dsp:txXfrm>
    </dsp:sp>
    <dsp:sp modelId="{A2EAFB68-CBF8-4836-B9DC-C84A5F8FF115}">
      <dsp:nvSpPr>
        <dsp:cNvPr id="0" name=""/>
        <dsp:cNvSpPr/>
      </dsp:nvSpPr>
      <dsp:spPr>
        <a:xfrm>
          <a:off x="3501" y="3051507"/>
          <a:ext cx="3413907" cy="1630529"/>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nl-NL" sz="3600" kern="1200" dirty="0"/>
            <a:t>Kernwoord: erkennen</a:t>
          </a:r>
        </a:p>
      </dsp:txBody>
      <dsp:txXfrm>
        <a:off x="3501" y="3051507"/>
        <a:ext cx="3413907" cy="1630529"/>
      </dsp:txXfrm>
    </dsp:sp>
    <dsp:sp modelId="{DCD43CFD-7B83-470C-8049-5E2A556387EC}">
      <dsp:nvSpPr>
        <dsp:cNvPr id="0" name=""/>
        <dsp:cNvSpPr/>
      </dsp:nvSpPr>
      <dsp:spPr>
        <a:xfrm>
          <a:off x="3895356" y="2014707"/>
          <a:ext cx="3413907" cy="10368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nl-NL" sz="3600" kern="1200" dirty="0"/>
            <a:t>Onderzoeken</a:t>
          </a:r>
        </a:p>
      </dsp:txBody>
      <dsp:txXfrm>
        <a:off x="3895356" y="2014707"/>
        <a:ext cx="3413907" cy="1036800"/>
      </dsp:txXfrm>
    </dsp:sp>
    <dsp:sp modelId="{35641B93-710D-4FFB-87C7-0E371BEC3EC0}">
      <dsp:nvSpPr>
        <dsp:cNvPr id="0" name=""/>
        <dsp:cNvSpPr/>
      </dsp:nvSpPr>
      <dsp:spPr>
        <a:xfrm>
          <a:off x="3895356" y="3051507"/>
          <a:ext cx="3413907" cy="1630529"/>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nl-NL" sz="3600" kern="1200" dirty="0"/>
            <a:t>Kernwoord: begrijpen</a:t>
          </a:r>
        </a:p>
      </dsp:txBody>
      <dsp:txXfrm>
        <a:off x="3895356" y="3051507"/>
        <a:ext cx="3413907" cy="1630529"/>
      </dsp:txXfrm>
    </dsp:sp>
    <dsp:sp modelId="{0B71455C-5B77-4EC8-9876-D8871681F233}">
      <dsp:nvSpPr>
        <dsp:cNvPr id="0" name=""/>
        <dsp:cNvSpPr/>
      </dsp:nvSpPr>
      <dsp:spPr>
        <a:xfrm>
          <a:off x="7787210" y="2014707"/>
          <a:ext cx="3413907" cy="10368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nl-NL" sz="3600" kern="1200" dirty="0"/>
            <a:t>Opvolgen</a:t>
          </a:r>
        </a:p>
      </dsp:txBody>
      <dsp:txXfrm>
        <a:off x="7787210" y="2014707"/>
        <a:ext cx="3413907" cy="1036800"/>
      </dsp:txXfrm>
    </dsp:sp>
    <dsp:sp modelId="{237EECEA-9C35-478E-8BE9-F76836AD1C75}">
      <dsp:nvSpPr>
        <dsp:cNvPr id="0" name=""/>
        <dsp:cNvSpPr/>
      </dsp:nvSpPr>
      <dsp:spPr>
        <a:xfrm>
          <a:off x="7787210" y="3051507"/>
          <a:ext cx="3413907" cy="1630529"/>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nl-NL" sz="3600" kern="1200" dirty="0"/>
            <a:t>Kernwoord: bewijzen</a:t>
          </a:r>
        </a:p>
      </dsp:txBody>
      <dsp:txXfrm>
        <a:off x="7787210" y="3051507"/>
        <a:ext cx="3413907" cy="16305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7-11-2023</a:t>
            </a:fld>
            <a:endParaRPr lang="nl-NL"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7-11-2023</a:t>
            </a:fld>
            <a:endParaRPr lang="nl-NL"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r>
              <a:rPr lang="nl-NL" dirty="0"/>
              <a:t>Harrie van </a:t>
            </a:r>
            <a:r>
              <a:rPr lang="nl-NL" dirty="0" err="1"/>
              <a:t>rooij</a:t>
            </a:r>
            <a:endParaRPr lang="nl-NL" dirty="0"/>
          </a:p>
          <a:p>
            <a:r>
              <a:rPr lang="nl-NL" dirty="0"/>
              <a:t>Dit jaar verdedigde ik een proefschrift. Luisteren naar ruis</a:t>
            </a:r>
          </a:p>
          <a:p>
            <a:endParaRPr lang="nl-NL" dirty="0"/>
          </a:p>
          <a:p>
            <a:endParaRPr lang="nl-NL" dirty="0"/>
          </a:p>
          <a:p>
            <a:r>
              <a:rPr lang="nl-NL" dirty="0"/>
              <a:t>Gaat over hoe we in een organisatie met spanningen omgaan. </a:t>
            </a:r>
          </a:p>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Ik begon eraan omdat ik steeds meer problemen zag die komen omdat mensen niet worden gehoord of zich niet gehoord voelen. </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Dat dat in het contact tussen overheid en burger problemen geeft.</a:t>
            </a:r>
          </a:p>
          <a:p>
            <a:endParaRPr lang="nl-NL" dirty="0"/>
          </a:p>
          <a:p>
            <a:r>
              <a:rPr lang="nl-NL" dirty="0"/>
              <a:t>En zag ook hoe sommige problemen steeds groter worden terwijl mensen erover proberen te praten</a:t>
            </a:r>
          </a:p>
          <a:p>
            <a:endParaRPr lang="nl-NL" dirty="0"/>
          </a:p>
          <a:p>
            <a:r>
              <a:rPr lang="nl-NL" dirty="0"/>
              <a:t>In organisaties, in de samenleving in je persoonlijke leven</a:t>
            </a:r>
          </a:p>
          <a:p>
            <a:endParaRPr lang="nl-NL" dirty="0"/>
          </a:p>
          <a:p>
            <a:r>
              <a:rPr lang="nl-NL" dirty="0"/>
              <a:t>Vandaag wil ik het vooral hebben over luisteren en waarom dat zo belangrijk is.</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388105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62500" lnSpcReduction="20000"/>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mn-lt"/>
              </a:rPr>
              <a:t>Ik onderzocht bijvoorbeeld patronen de </a:t>
            </a:r>
            <a:r>
              <a:rPr lang="nl-NL" sz="1400" dirty="0" err="1">
                <a:solidFill>
                  <a:schemeClr val="tx1"/>
                </a:solidFill>
                <a:latin typeface="+mn-lt"/>
              </a:rPr>
              <a:t>bd</a:t>
            </a:r>
            <a:r>
              <a:rPr lang="nl-NL" sz="1400" dirty="0">
                <a:solidFill>
                  <a:schemeClr val="tx1"/>
                </a:solidFill>
                <a:latin typeface="+mn-lt"/>
              </a:rPr>
              <a:t>. Bijvoorbeeld in de com tussen werkvloer en bestuur. </a:t>
            </a:r>
          </a:p>
          <a:p>
            <a:endParaRPr lang="nl-NL" sz="1400" dirty="0">
              <a:solidFill>
                <a:schemeClr val="tx1"/>
              </a:solidFill>
              <a:latin typeface="+mn-lt"/>
            </a:endParaRPr>
          </a:p>
          <a:p>
            <a:r>
              <a:rPr lang="nl-NL" sz="1400" dirty="0">
                <a:solidFill>
                  <a:schemeClr val="tx1"/>
                </a:solidFill>
                <a:latin typeface="+mn-lt"/>
              </a:rPr>
              <a:t>Ja en wat kwam ik daarover te weten.</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solidFill>
                <a:schemeClr val="tx1"/>
              </a:solidFill>
              <a:latin typeface="+mn-lt"/>
            </a:endParaRPr>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mn-lt"/>
              </a:rPr>
              <a:t>Dat veel mensen zich niet gehoord voelen. Medewerkers maar leidinggevenden eigenlijk ook.</a:t>
            </a:r>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mn-lt"/>
              </a:rPr>
              <a:t>Het woordje wij speelden een belangrijke rol. Bestuurders zeiden wij moeten met elkaar dingen gaan verbeteren. Medewerkers reageerden woedend nu is het ineens wij. Jullie zijn </a:t>
            </a:r>
            <a:r>
              <a:rPr lang="nl-NL" sz="1400" dirty="0" err="1">
                <a:solidFill>
                  <a:schemeClr val="tx1"/>
                </a:solidFill>
                <a:latin typeface="+mn-lt"/>
              </a:rPr>
              <a:t>verantwoordleijk</a:t>
            </a:r>
            <a:r>
              <a:rPr lang="nl-NL" sz="1400" dirty="0">
                <a:solidFill>
                  <a:schemeClr val="tx1"/>
                </a:solidFill>
                <a:latin typeface="+mn-lt"/>
              </a:rPr>
              <a:t>, en jullie luisteren al jaren niet naar ons.. En nu is het crisis en nu is het ineens wij…</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solidFill>
                <a:schemeClr val="tx1"/>
              </a:solidFill>
              <a:latin typeface="+mn-lt"/>
            </a:endParaRP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solidFill>
                <a:schemeClr val="tx1"/>
              </a:solidFill>
              <a:latin typeface="+mn-lt"/>
            </a:endParaRPr>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mn-lt"/>
              </a:rPr>
              <a:t>Pogingen van bestuurders om een brug te slaan maakten het erger.</a:t>
            </a:r>
          </a:p>
          <a:p>
            <a:endParaRPr lang="nl-NL" sz="1400" dirty="0">
              <a:solidFill>
                <a:schemeClr val="tx1"/>
              </a:solidFill>
              <a:latin typeface="+mn-lt"/>
            </a:endParaRPr>
          </a:p>
          <a:p>
            <a:endParaRPr lang="nl-NL" sz="1400" dirty="0">
              <a:solidFill>
                <a:schemeClr val="tx1"/>
              </a:solidFill>
              <a:latin typeface="+mn-lt"/>
            </a:endParaRPr>
          </a:p>
          <a:p>
            <a:r>
              <a:rPr lang="nl-NL" sz="1400" dirty="0">
                <a:solidFill>
                  <a:schemeClr val="tx1"/>
                </a:solidFill>
                <a:latin typeface="+mn-lt"/>
              </a:rPr>
              <a:t>Het punt is dit. We zeggen vaak: door erover praten los je problemen op, maar er zijn ook </a:t>
            </a:r>
            <a:r>
              <a:rPr lang="nl-NL" sz="1400" dirty="0" err="1">
                <a:solidFill>
                  <a:schemeClr val="tx1"/>
                </a:solidFill>
                <a:latin typeface="+mn-lt"/>
              </a:rPr>
              <a:t>probelemen</a:t>
            </a:r>
            <a:r>
              <a:rPr lang="nl-NL" sz="1400" dirty="0">
                <a:solidFill>
                  <a:schemeClr val="tx1"/>
                </a:solidFill>
                <a:latin typeface="+mn-lt"/>
              </a:rPr>
              <a:t> die erger worden als mensen erover praten. Dan moet je dus anders praten.</a:t>
            </a:r>
          </a:p>
          <a:p>
            <a:endParaRPr lang="nl-NL" sz="1400" dirty="0">
              <a:solidFill>
                <a:schemeClr val="tx1"/>
              </a:solidFill>
              <a:latin typeface="+mn-lt"/>
            </a:endParaRPr>
          </a:p>
          <a:p>
            <a:r>
              <a:rPr lang="nl-NL" sz="1400" dirty="0">
                <a:solidFill>
                  <a:schemeClr val="tx1"/>
                </a:solidFill>
                <a:latin typeface="+mn-lt"/>
              </a:rPr>
              <a:t>Maar dat is makkelijk gezegd. </a:t>
            </a:r>
          </a:p>
          <a:p>
            <a:endParaRPr lang="nl-NL" sz="1400" dirty="0">
              <a:solidFill>
                <a:schemeClr val="tx1"/>
              </a:solidFill>
              <a:latin typeface="+mn-lt"/>
            </a:endParaRPr>
          </a:p>
          <a:p>
            <a:endParaRPr lang="nl-NL" sz="1400" dirty="0">
              <a:solidFill>
                <a:schemeClr val="tx1"/>
              </a:solidFill>
              <a:latin typeface="+mn-lt"/>
            </a:endParaRPr>
          </a:p>
          <a:p>
            <a:endParaRPr lang="nl-NL" sz="1400" dirty="0">
              <a:solidFill>
                <a:schemeClr val="tx1"/>
              </a:solidFill>
              <a:latin typeface="+mn-lt"/>
            </a:endParaRPr>
          </a:p>
          <a:p>
            <a:endParaRPr lang="nl-NL" sz="1400" dirty="0">
              <a:solidFill>
                <a:schemeClr val="tx1"/>
              </a:solidFill>
              <a:latin typeface="+mn-lt"/>
            </a:endParaRPr>
          </a:p>
          <a:p>
            <a:r>
              <a:rPr lang="nl-NL" sz="1400" dirty="0">
                <a:solidFill>
                  <a:schemeClr val="tx1"/>
                </a:solidFill>
                <a:latin typeface="+mn-lt"/>
              </a:rPr>
              <a:t>Ik zei het al waar problemen zijn is er altijd sprake van stemmen die niet gehoord worden.</a:t>
            </a:r>
          </a:p>
          <a:p>
            <a:endParaRPr lang="nl-NL" sz="1400" dirty="0">
              <a:solidFill>
                <a:schemeClr val="tx1"/>
              </a:solidFill>
              <a:latin typeface="+mn-lt"/>
            </a:endParaRPr>
          </a:p>
          <a:p>
            <a:r>
              <a:rPr lang="nl-NL" sz="1400" dirty="0">
                <a:solidFill>
                  <a:schemeClr val="tx1"/>
                </a:solidFill>
                <a:latin typeface="+mn-lt"/>
              </a:rPr>
              <a:t>Ik ga er niet veel over vertellen, dat zou te veel tijd kosten maar je ziet een negatief patroon.</a:t>
            </a:r>
          </a:p>
          <a:p>
            <a:endParaRPr lang="nl-NL" sz="1400" dirty="0">
              <a:solidFill>
                <a:schemeClr val="tx1"/>
              </a:solidFill>
              <a:latin typeface="+mn-lt"/>
            </a:endParaRPr>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mn-lt"/>
              </a:rPr>
              <a:t>En er is een negatief patroon als iedere keer dat je erover praat de relatie slechter wordt. </a:t>
            </a:r>
          </a:p>
          <a:p>
            <a:endParaRPr lang="nl-NL" sz="1400" dirty="0">
              <a:solidFill>
                <a:schemeClr val="tx1"/>
              </a:solidFill>
              <a:latin typeface="+mn-lt"/>
            </a:endParaRPr>
          </a:p>
          <a:p>
            <a:r>
              <a:rPr lang="nl-NL" sz="1400" dirty="0">
                <a:solidFill>
                  <a:schemeClr val="tx1"/>
                </a:solidFill>
                <a:latin typeface="+mn-lt"/>
              </a:rPr>
              <a:t>Medewerkers voelen zich niet gehoord en niet begrepen. </a:t>
            </a:r>
          </a:p>
          <a:p>
            <a:endParaRPr lang="nl-NL" sz="1400" dirty="0">
              <a:solidFill>
                <a:schemeClr val="tx1"/>
              </a:solidFill>
              <a:latin typeface="+mn-lt"/>
            </a:endParaRPr>
          </a:p>
          <a:p>
            <a:r>
              <a:rPr lang="nl-NL" sz="1400" dirty="0">
                <a:solidFill>
                  <a:schemeClr val="tx1"/>
                </a:solidFill>
                <a:latin typeface="+mn-lt"/>
              </a:rPr>
              <a:t>Maar omgekeerd de leiding voelt zich ook niet begrepen. We zeggen vaak dat je problemen </a:t>
            </a:r>
            <a:r>
              <a:rPr lang="nl-NL" sz="1400" dirty="0" err="1">
                <a:solidFill>
                  <a:schemeClr val="tx1"/>
                </a:solidFill>
                <a:latin typeface="+mn-lt"/>
              </a:rPr>
              <a:t>oplosst</a:t>
            </a:r>
            <a:r>
              <a:rPr lang="nl-NL" sz="1400" dirty="0">
                <a:solidFill>
                  <a:schemeClr val="tx1"/>
                </a:solidFill>
                <a:latin typeface="+mn-lt"/>
              </a:rPr>
              <a:t> </a:t>
            </a:r>
            <a:r>
              <a:rPr lang="nl-NL" sz="1400" dirty="0" err="1">
                <a:solidFill>
                  <a:schemeClr val="tx1"/>
                </a:solidFill>
                <a:latin typeface="+mn-lt"/>
              </a:rPr>
              <a:t>doot</a:t>
            </a:r>
            <a:r>
              <a:rPr lang="nl-NL" sz="1400" dirty="0">
                <a:solidFill>
                  <a:schemeClr val="tx1"/>
                </a:solidFill>
                <a:latin typeface="+mn-lt"/>
              </a:rPr>
              <a:t> erover te praten.</a:t>
            </a:r>
          </a:p>
          <a:p>
            <a:endParaRPr lang="nl-NL" sz="1400" dirty="0">
              <a:solidFill>
                <a:schemeClr val="tx1"/>
              </a:solidFill>
              <a:latin typeface="+mn-lt"/>
            </a:endParaRP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387454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Want er zijn communicatiegewoonten die goede gesprekken in de weg staan. </a:t>
            </a:r>
            <a:r>
              <a:rPr lang="nl-NL" dirty="0" err="1"/>
              <a:t>Dr</a:t>
            </a:r>
            <a:r>
              <a:rPr lang="nl-NL" dirty="0"/>
              <a:t> Phil liet dat altijd mooi zien.</a:t>
            </a:r>
          </a:p>
          <a:p>
            <a:endParaRPr lang="nl-NL" dirty="0"/>
          </a:p>
          <a:p>
            <a:r>
              <a:rPr lang="nl-NL" dirty="0"/>
              <a:t>Wat is er aan de hand? Hoe komt dat nou?</a:t>
            </a:r>
          </a:p>
          <a:p>
            <a:endParaRPr lang="nl-NL" dirty="0"/>
          </a:p>
          <a:p>
            <a:r>
              <a:rPr lang="nl-NL" dirty="0" err="1"/>
              <a:t>Dr</a:t>
            </a:r>
            <a:r>
              <a:rPr lang="nl-NL" dirty="0"/>
              <a:t> </a:t>
            </a:r>
            <a:r>
              <a:rPr lang="nl-NL" dirty="0" err="1"/>
              <a:t>phil</a:t>
            </a:r>
            <a:r>
              <a:rPr lang="nl-NL" dirty="0"/>
              <a:t> stelde altijd één vraag, misschien ken je de vraag.</a:t>
            </a:r>
          </a:p>
          <a:p>
            <a:endParaRPr lang="nl-NL" dirty="0"/>
          </a:p>
          <a:p>
            <a:r>
              <a:rPr lang="nl-NL" dirty="0"/>
              <a:t>Mensen </a:t>
            </a:r>
            <a:r>
              <a:rPr lang="nl-NL" dirty="0" err="1"/>
              <a:t>wilen</a:t>
            </a:r>
            <a:r>
              <a:rPr lang="nl-NL" dirty="0"/>
              <a:t> gelijk hebben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92533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heel gewoon. Het werkt alleen niet.</a:t>
            </a:r>
          </a:p>
        </p:txBody>
      </p:sp>
      <p:sp>
        <p:nvSpPr>
          <p:cNvPr id="4" name="Tijdelijke aanduiding voor dianummer 3"/>
          <p:cNvSpPr>
            <a:spLocks noGrp="1"/>
          </p:cNvSpPr>
          <p:nvPr>
            <p:ph type="sldNum" sz="quarter" idx="5"/>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000000"/>
                </a:solidFill>
                <a:effectLst/>
                <a:uLnTx/>
                <a:uFillTx/>
                <a:latin typeface="Open Sans"/>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47870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Een ander probleem is dit</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Juist mensen die ergens weinig van weten, hebben vaak de sterkste opvatting</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Hoe kan dat nou…Is niet zo moeilijk eigenlijk, hoe meer je ergens van weet, hoe </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Zelf jaren bezig met dat proefschrift</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357934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Wat denken jullie? Overleg even 1 minuut. </a:t>
            </a:r>
          </a:p>
          <a:p>
            <a:endParaRPr lang="nl-NL" dirty="0"/>
          </a:p>
          <a:p>
            <a:r>
              <a:rPr lang="nl-NL" dirty="0"/>
              <a:t>Ik geef als tip vragen stellen.</a:t>
            </a:r>
          </a:p>
          <a:p>
            <a:endParaRPr lang="nl-NL" dirty="0"/>
          </a:p>
          <a:p>
            <a:r>
              <a:rPr lang="nl-NL" dirty="0"/>
              <a:t>Ik heb </a:t>
            </a:r>
            <a:r>
              <a:rPr lang="nl-NL" dirty="0" err="1"/>
              <a:t>pubersdochters</a:t>
            </a:r>
            <a:r>
              <a:rPr lang="nl-NL" dirty="0"/>
              <a:t> en het werkt nooit om ze argumenten te geven.</a:t>
            </a:r>
          </a:p>
          <a:p>
            <a:endParaRPr lang="nl-NL" dirty="0"/>
          </a:p>
          <a:p>
            <a:r>
              <a:rPr lang="nl-NL" dirty="0"/>
              <a:t>Maar soms wel: wat zou ik kunnen zeggen wat voor jou verschil maakt.</a:t>
            </a:r>
          </a:p>
          <a:p>
            <a:endParaRPr lang="nl-NL" dirty="0"/>
          </a:p>
          <a:p>
            <a:r>
              <a:rPr lang="nl-NL" dirty="0"/>
              <a:t>Wil je eens uitleggen wat voor jou een goede eindtijd zou zijn?</a:t>
            </a:r>
          </a:p>
          <a:p>
            <a:endParaRPr lang="nl-NL" dirty="0"/>
          </a:p>
          <a:p>
            <a:r>
              <a:rPr lang="nl-NL" dirty="0"/>
              <a:t>Wat zou het voor mij makkelijk maken om hier ja tegen te zeggen?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218101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dirty="0"/>
              <a:t>Dat over overtuigen</a:t>
            </a:r>
          </a:p>
          <a:p>
            <a:endParaRPr lang="nl-NL" dirty="0"/>
          </a:p>
          <a:p>
            <a:r>
              <a:rPr lang="nl-NL" dirty="0"/>
              <a:t>Zijn </a:t>
            </a:r>
            <a:r>
              <a:rPr lang="nl-NL" dirty="0" err="1"/>
              <a:t>amtenaren</a:t>
            </a:r>
            <a:r>
              <a:rPr lang="nl-NL" dirty="0"/>
              <a:t> nou de hele tijd bezig elkaar te overtuigen</a:t>
            </a:r>
          </a:p>
          <a:p>
            <a:endParaRPr lang="nl-NL" dirty="0"/>
          </a:p>
          <a:p>
            <a:r>
              <a:rPr lang="nl-NL" dirty="0"/>
              <a:t>Maar er was een stijl van communiceren die ik nog meer aantrof. En ik noem dat gladstrijken.</a:t>
            </a:r>
          </a:p>
          <a:p>
            <a:endParaRPr lang="nl-NL" dirty="0"/>
          </a:p>
          <a:p>
            <a:r>
              <a:rPr lang="nl-NL" dirty="0"/>
              <a:t>Het betekent dat je via taal dingen zo voorstelt dat iedereen het ermee is</a:t>
            </a:r>
          </a:p>
          <a:p>
            <a:endParaRPr lang="nl-NL" dirty="0"/>
          </a:p>
          <a:p>
            <a:r>
              <a:rPr lang="nl-NL" dirty="0"/>
              <a:t>Want in zo’n organisatie zijn altijd </a:t>
            </a:r>
            <a:r>
              <a:rPr lang="nl-NL" dirty="0" err="1"/>
              <a:t>spannignen</a:t>
            </a:r>
            <a:r>
              <a:rPr lang="nl-NL" dirty="0"/>
              <a:t> en </a:t>
            </a:r>
            <a:r>
              <a:rPr lang="nl-NL" dirty="0" err="1"/>
              <a:t>menignsverscillend</a:t>
            </a:r>
            <a:r>
              <a:rPr lang="nl-NL" dirty="0"/>
              <a:t>.  Maar het is belangrijk dat we toch beslissingen nemen</a:t>
            </a:r>
          </a:p>
          <a:p>
            <a:endParaRPr lang="nl-NL" dirty="0"/>
          </a:p>
          <a:p>
            <a:r>
              <a:rPr lang="nl-NL" dirty="0"/>
              <a:t>En wat doe je dan: dan zorg dat je dingen zo omschrijft dat het voor iedereen </a:t>
            </a:r>
            <a:r>
              <a:rPr lang="nl-NL" dirty="0" err="1"/>
              <a:t>oke</a:t>
            </a:r>
            <a:r>
              <a:rPr lang="nl-NL" dirty="0"/>
              <a:t> is</a:t>
            </a:r>
          </a:p>
          <a:p>
            <a:endParaRPr lang="nl-NL" dirty="0"/>
          </a:p>
          <a:p>
            <a:r>
              <a:rPr lang="nl-NL" dirty="0"/>
              <a:t>Aan de oppervlakte dan, daaronder blijven </a:t>
            </a:r>
            <a:r>
              <a:rPr lang="nl-NL" dirty="0" err="1"/>
              <a:t>spnnignen</a:t>
            </a:r>
            <a:r>
              <a:rPr lang="nl-NL" dirty="0"/>
              <a:t> bestaan.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148698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dat doe je via taal</a:t>
            </a:r>
          </a:p>
          <a:p>
            <a:endParaRPr lang="nl-NL" dirty="0"/>
          </a:p>
          <a:p>
            <a:r>
              <a:rPr lang="nl-NL" dirty="0"/>
              <a:t>Ik ging voorbeelden zamelen van taal, van talige technieken om spanningen een beetje glad te strijken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354461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term hoorde je vaak</a:t>
            </a:r>
          </a:p>
          <a:p>
            <a:endParaRPr lang="nl-NL" dirty="0"/>
          </a:p>
          <a:p>
            <a:r>
              <a:rPr lang="nl-NL" dirty="0"/>
              <a:t>Ik weet niet hoe jullie dat lezen maar er zit een spanning onder</a:t>
            </a:r>
          </a:p>
          <a:p>
            <a:endParaRPr lang="nl-NL" dirty="0"/>
          </a:p>
          <a:p>
            <a:r>
              <a:rPr lang="nl-NL" dirty="0"/>
              <a:t>Want er wordt zoiets bedoeld als mensen die zichzelf met hulp kunnen redden bij hun belastingzaken</a:t>
            </a:r>
          </a:p>
          <a:p>
            <a:endParaRPr lang="nl-NL" dirty="0"/>
          </a:p>
          <a:p>
            <a:r>
              <a:rPr lang="nl-NL" dirty="0"/>
              <a:t>Maar ja wat is het nou</a:t>
            </a:r>
          </a:p>
          <a:p>
            <a:endParaRPr lang="nl-NL" dirty="0"/>
          </a:p>
          <a:p>
            <a:r>
              <a:rPr lang="nl-NL" dirty="0"/>
              <a:t>Ik noem dat met een moeilijk woord strategische </a:t>
            </a:r>
            <a:r>
              <a:rPr lang="nl-NL" dirty="0" err="1"/>
              <a:t>ambiguitiet</a:t>
            </a:r>
            <a:r>
              <a:rPr lang="nl-NL" dirty="0"/>
              <a:t>. Dat </a:t>
            </a:r>
            <a:r>
              <a:rPr lang="nl-NL" dirty="0" err="1"/>
              <a:t>betelent</a:t>
            </a:r>
            <a:r>
              <a:rPr lang="nl-NL" dirty="0"/>
              <a:t> dat je het met opzet dubbelzinnig houdt.</a:t>
            </a:r>
          </a:p>
          <a:p>
            <a:endParaRPr lang="nl-NL" dirty="0"/>
          </a:p>
          <a:p>
            <a:r>
              <a:rPr lang="nl-NL" dirty="0"/>
              <a:t>Dan wordt je begrip zo breed dat niemand het er meer mee oneens is. </a:t>
            </a:r>
            <a:r>
              <a:rPr lang="nl-NL" dirty="0" err="1"/>
              <a:t>Hulpvragend</a:t>
            </a:r>
            <a:r>
              <a:rPr lang="nl-NL" dirty="0"/>
              <a:t> zelfredzaam, dan is bijna iedereen zelfredzaam.</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19</a:t>
            </a:fld>
            <a:endParaRPr lang="nl-NL" dirty="0"/>
          </a:p>
        </p:txBody>
      </p:sp>
    </p:spTree>
    <p:extLst>
      <p:ext uri="{BB962C8B-B14F-4D97-AF65-F5344CB8AC3E}">
        <p14:creationId xmlns:p14="http://schemas.microsoft.com/office/powerpoint/2010/main" val="93348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21</a:t>
            </a:fld>
            <a:endParaRPr lang="nl-NL" dirty="0"/>
          </a:p>
        </p:txBody>
      </p:sp>
    </p:spTree>
    <p:extLst>
      <p:ext uri="{BB962C8B-B14F-4D97-AF65-F5344CB8AC3E}">
        <p14:creationId xmlns:p14="http://schemas.microsoft.com/office/powerpoint/2010/main" val="4062143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22</a:t>
            </a:fld>
            <a:endParaRPr lang="nl-NL" dirty="0"/>
          </a:p>
        </p:txBody>
      </p:sp>
    </p:spTree>
    <p:extLst>
      <p:ext uri="{BB962C8B-B14F-4D97-AF65-F5344CB8AC3E}">
        <p14:creationId xmlns:p14="http://schemas.microsoft.com/office/powerpoint/2010/main" val="114329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vroeg me ook af wat de rol van ons eigen vak was</a:t>
            </a:r>
          </a:p>
          <a:p>
            <a:endParaRPr lang="nl-NL" dirty="0"/>
          </a:p>
          <a:p>
            <a:r>
              <a:rPr lang="nl-NL" dirty="0"/>
              <a:t>Ik had daar steeds meer zorgen over</a:t>
            </a:r>
          </a:p>
          <a:p>
            <a:endParaRPr lang="nl-NL" dirty="0"/>
          </a:p>
          <a:p>
            <a:r>
              <a:rPr lang="nl-NL" dirty="0"/>
              <a:t>In een week las ik soms wel drie artikelen over hoe </a:t>
            </a:r>
          </a:p>
          <a:p>
            <a:endParaRPr lang="nl-NL" dirty="0"/>
          </a:p>
          <a:p>
            <a:r>
              <a:rPr lang="nl-NL" dirty="0"/>
              <a:t>Hoe </a:t>
            </a:r>
            <a:r>
              <a:rPr lang="nl-NL" dirty="0" err="1"/>
              <a:t>communciatiemensne</a:t>
            </a:r>
            <a:r>
              <a:rPr lang="nl-NL" dirty="0"/>
              <a:t> bij de overheid zand in de machine van de democratie strooiden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114044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400" dirty="0">
                <a:solidFill>
                  <a:schemeClr val="tx1"/>
                </a:solidFill>
                <a:latin typeface="+mn-lt"/>
              </a:rPr>
              <a:t>Zorg dat je ook stemmen hoort die moeilijk hoorbaar zijn. Of waar je eigenlijk niet naar wilt luisteren. Waar je een hekel aan hebt.</a:t>
            </a:r>
          </a:p>
          <a:p>
            <a:endParaRPr lang="nl-NL" sz="1400" dirty="0">
              <a:solidFill>
                <a:schemeClr val="tx1"/>
              </a:solidFill>
              <a:latin typeface="+mn-lt"/>
            </a:endParaRPr>
          </a:p>
          <a:p>
            <a:r>
              <a:rPr lang="nl-NL" sz="1400" dirty="0">
                <a:solidFill>
                  <a:schemeClr val="tx1"/>
                </a:solidFill>
                <a:latin typeface="+mn-lt"/>
              </a:rPr>
              <a:t>Superbelangrijk, anders krijg je problemen niet opgelost. Of dan komen belangrijke signalen niet door. Want dan kom je tot goede beslissingen, dan kun je met elkaar werken.</a:t>
            </a:r>
          </a:p>
          <a:p>
            <a:endParaRPr lang="nl-NL" sz="1400" dirty="0">
              <a:solidFill>
                <a:schemeClr val="tx1"/>
              </a:solidFill>
              <a:latin typeface="+mn-lt"/>
            </a:endParaRPr>
          </a:p>
          <a:p>
            <a:endParaRPr lang="nl-NL" sz="1400" dirty="0">
              <a:solidFill>
                <a:schemeClr val="tx1"/>
              </a:solidFill>
              <a:latin typeface="+mn-lt"/>
            </a:endParaRPr>
          </a:p>
          <a:p>
            <a:pPr marL="457200" indent="-457200">
              <a:buFont typeface="Arial" panose="020B0604020202020204" pitchFamily="34" charset="0"/>
              <a:buChar char="•"/>
            </a:pPr>
            <a:r>
              <a:rPr lang="nl-NL" sz="1400" dirty="0">
                <a:solidFill>
                  <a:schemeClr val="tx1"/>
                </a:solidFill>
                <a:latin typeface="+mn-lt"/>
              </a:rPr>
              <a:t>Organiseer tegenspraak</a:t>
            </a:r>
          </a:p>
          <a:p>
            <a:pPr marL="457200" indent="-457200">
              <a:buFont typeface="Arial" panose="020B0604020202020204" pitchFamily="34" charset="0"/>
              <a:buChar char="•"/>
            </a:pPr>
            <a:r>
              <a:rPr lang="nl-NL" sz="1400" dirty="0">
                <a:solidFill>
                  <a:schemeClr val="tx1"/>
                </a:solidFill>
                <a:latin typeface="+mn-lt"/>
              </a:rPr>
              <a:t>Maak conflicten vruchtbaar</a:t>
            </a:r>
          </a:p>
          <a:p>
            <a:pPr marL="457200" indent="-457200">
              <a:buFont typeface="Arial" panose="020B0604020202020204" pitchFamily="34" charset="0"/>
              <a:buChar char="•"/>
            </a:pPr>
            <a:r>
              <a:rPr lang="nl-NL" sz="1400" dirty="0">
                <a:solidFill>
                  <a:schemeClr val="tx1"/>
                </a:solidFill>
                <a:latin typeface="+mn-lt"/>
              </a:rPr>
              <a:t>Organiseer ongewone gesprekken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3355213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457200">
              <a:buFont typeface="Arial" panose="020B0604020202020204" pitchFamily="34" charset="0"/>
              <a:buChar char="•"/>
            </a:pPr>
            <a:r>
              <a:rPr lang="nl-NL" sz="1400" dirty="0">
                <a:solidFill>
                  <a:schemeClr val="tx1"/>
                </a:solidFill>
                <a:latin typeface="+mn-lt"/>
              </a:rPr>
              <a:t>Organisaties waarin mensen zich gehoord voelen, presteren beter</a:t>
            </a:r>
          </a:p>
          <a:p>
            <a:pPr marL="457200" indent="-457200">
              <a:buFont typeface="Arial" panose="020B0604020202020204" pitchFamily="34" charset="0"/>
              <a:buChar char="•"/>
            </a:pPr>
            <a:r>
              <a:rPr lang="nl-NL" sz="1400" dirty="0">
                <a:solidFill>
                  <a:schemeClr val="tx1"/>
                </a:solidFill>
                <a:latin typeface="+mn-lt"/>
              </a:rPr>
              <a:t>Burgers en ondernemers die zich gehoord voelen, hebben meer vertrouwen in de overheid</a:t>
            </a:r>
          </a:p>
          <a:p>
            <a:pPr marL="457200" indent="-457200">
              <a:buFont typeface="Arial" panose="020B0604020202020204" pitchFamily="34" charset="0"/>
              <a:buChar char="•"/>
            </a:pPr>
            <a:r>
              <a:rPr lang="nl-NL" sz="1400" dirty="0">
                <a:solidFill>
                  <a:schemeClr val="tx1"/>
                </a:solidFill>
                <a:latin typeface="+mn-lt"/>
              </a:rPr>
              <a:t>Teams waarin mensen naar elkaar luisteren, voorkomen ernstige fouten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378503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Ik was laatst in een training over </a:t>
            </a:r>
            <a:r>
              <a:rPr lang="nl-NL" dirty="0" err="1"/>
              <a:t>deep</a:t>
            </a:r>
            <a:r>
              <a:rPr lang="nl-NL" dirty="0"/>
              <a:t> </a:t>
            </a:r>
            <a:r>
              <a:rPr lang="nl-NL" dirty="0" err="1"/>
              <a:t>democracy</a:t>
            </a:r>
            <a:r>
              <a:rPr lang="nl-NL" dirty="0"/>
              <a:t> en onze volgende spreker weet daar alles van. En een collega deelnemer zei. Dat is toch alleen maar een duur wordt voor goed naar elkaar luisteren.</a:t>
            </a:r>
          </a:p>
          <a:p>
            <a:endParaRPr lang="nl-NL" dirty="0"/>
          </a:p>
          <a:p>
            <a:r>
              <a:rPr lang="nl-NL" dirty="0"/>
              <a:t>En ik dacht ja misschien wel…maar nou doe je of het iets kleins is, waar je geen duur woord voor nodig hebt.</a:t>
            </a:r>
          </a:p>
          <a:p>
            <a:endParaRPr lang="nl-NL" dirty="0"/>
          </a:p>
          <a:p>
            <a:r>
              <a:rPr lang="nl-NL" dirty="0"/>
              <a:t>We hebben sowieso weinig woorden voor luisteren, en ik kwam er achter dat het een capaciteit is die aandacht nodig heeft.</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25</a:t>
            </a:fld>
            <a:endParaRPr lang="nl-NL" dirty="0"/>
          </a:p>
        </p:txBody>
      </p:sp>
    </p:spTree>
    <p:extLst>
      <p:ext uri="{BB962C8B-B14F-4D97-AF65-F5344CB8AC3E}">
        <p14:creationId xmlns:p14="http://schemas.microsoft.com/office/powerpoint/2010/main" val="2475787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anthropologists, psychotherapists, and professional coaches are trained to listen empathically, but this does not guarantee that they apply such if they themselves have a stake in the conversation. </a:t>
            </a:r>
            <a:endParaRPr lang="nl-NL" dirty="0"/>
          </a:p>
          <a:p>
            <a:endParaRPr lang="nl-NL" dirty="0"/>
          </a:p>
        </p:txBody>
      </p:sp>
      <p:sp>
        <p:nvSpPr>
          <p:cNvPr id="4" name="Tijdelijke aanduiding voor dianummer 3"/>
          <p:cNvSpPr>
            <a:spLocks noGrp="1"/>
          </p:cNvSpPr>
          <p:nvPr>
            <p:ph type="sldNum" sz="quarter" idx="10"/>
          </p:nvPr>
        </p:nvSpPr>
        <p:spPr/>
        <p:txBody>
          <a:bodyPr/>
          <a:lstStyle/>
          <a:p>
            <a:fld id="{7D156FF8-2719-4B07-87C1-F46B43C9E2C4}" type="slidenum">
              <a:rPr lang="nl-NL" smtClean="0"/>
              <a:t>26</a:t>
            </a:fld>
            <a:endParaRPr lang="nl-NL"/>
          </a:p>
        </p:txBody>
      </p:sp>
    </p:spTree>
    <p:extLst>
      <p:ext uri="{BB962C8B-B14F-4D97-AF65-F5344CB8AC3E}">
        <p14:creationId xmlns:p14="http://schemas.microsoft.com/office/powerpoint/2010/main" val="10116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pPr marL="0" indent="0">
              <a:buFont typeface="Arial" panose="020B0604020202020204" pitchFamily="34" charset="0"/>
              <a:buNone/>
            </a:pPr>
            <a:endParaRPr lang="nl-NL" sz="1400" dirty="0">
              <a:solidFill>
                <a:schemeClr val="tx1"/>
              </a:solidFill>
              <a:latin typeface="+mn-lt"/>
            </a:endParaRPr>
          </a:p>
          <a:p>
            <a:r>
              <a:rPr lang="nl-NL" dirty="0"/>
              <a:t>Voor mij staat luisteren in het teken van één opgave</a:t>
            </a:r>
          </a:p>
          <a:p>
            <a:endParaRPr lang="nl-NL" dirty="0"/>
          </a:p>
          <a:p>
            <a:r>
              <a:rPr lang="nl-NL" dirty="0"/>
              <a:t>Leer die andere gewoontes soms af. Ga niet naar iemand </a:t>
            </a:r>
            <a:r>
              <a:rPr lang="nl-NL" dirty="0" err="1"/>
              <a:t>teo</a:t>
            </a:r>
            <a:r>
              <a:rPr lang="nl-NL" dirty="0"/>
              <a:t> om te zeggen wat je allemaal kwijt wil, maar met een houding van</a:t>
            </a:r>
          </a:p>
          <a:p>
            <a:endParaRPr lang="nl-NL" dirty="0"/>
          </a:p>
          <a:p>
            <a:r>
              <a:rPr lang="nl-NL" dirty="0"/>
              <a:t>Wat kan hi te weten komen</a:t>
            </a:r>
          </a:p>
          <a:p>
            <a:r>
              <a:rPr lang="nl-NL" dirty="0"/>
              <a:t>Hoe zou ik dien ander kunnen begrijpen</a:t>
            </a:r>
          </a:p>
          <a:p>
            <a:r>
              <a:rPr lang="nl-NL" dirty="0"/>
              <a:t>Wat zou ik kunnen leren</a:t>
            </a:r>
          </a:p>
          <a:p>
            <a:pPr marL="0" indent="0">
              <a:buFont typeface="Arial" panose="020B0604020202020204" pitchFamily="34" charset="0"/>
              <a:buNone/>
            </a:pPr>
            <a:endParaRPr lang="nl-NL" sz="1400" dirty="0">
              <a:solidFill>
                <a:schemeClr val="tx1"/>
              </a:solidFill>
              <a:latin typeface="+mn-lt"/>
            </a:endParaRPr>
          </a:p>
          <a:p>
            <a:pPr marL="457200" indent="-457200">
              <a:buFont typeface="Arial" panose="020B0604020202020204" pitchFamily="34" charset="0"/>
              <a:buChar char="•"/>
            </a:pPr>
            <a:endParaRPr lang="nl-NL" sz="1400" dirty="0">
              <a:solidFill>
                <a:schemeClr val="tx1"/>
              </a:solidFill>
              <a:latin typeface="+mn-lt"/>
            </a:endParaRPr>
          </a:p>
          <a:p>
            <a:pPr marL="457200" indent="-457200">
              <a:buFont typeface="Arial" panose="020B0604020202020204" pitchFamily="34" charset="0"/>
              <a:buChar char="•"/>
            </a:pPr>
            <a:r>
              <a:rPr lang="nl-NL" sz="1400" dirty="0">
                <a:solidFill>
                  <a:schemeClr val="tx1"/>
                </a:solidFill>
                <a:latin typeface="+mn-lt"/>
              </a:rPr>
              <a:t>Organisaties waarin mensen zich gehoord voelen, presteren beter</a:t>
            </a:r>
          </a:p>
          <a:p>
            <a:pPr marL="457200" indent="-457200">
              <a:buFont typeface="Arial" panose="020B0604020202020204" pitchFamily="34" charset="0"/>
              <a:buChar char="•"/>
            </a:pPr>
            <a:r>
              <a:rPr lang="nl-NL" sz="1400" dirty="0">
                <a:solidFill>
                  <a:schemeClr val="tx1"/>
                </a:solidFill>
                <a:latin typeface="+mn-lt"/>
              </a:rPr>
              <a:t>Burgers en ondernemers die zich gehoord voelen, hebben meer vertrouwen in de overheid</a:t>
            </a:r>
          </a:p>
          <a:p>
            <a:pPr marL="457200" indent="-457200">
              <a:buFont typeface="Arial" panose="020B0604020202020204" pitchFamily="34" charset="0"/>
              <a:buChar char="•"/>
            </a:pPr>
            <a:r>
              <a:rPr lang="nl-NL" sz="1400" dirty="0">
                <a:solidFill>
                  <a:schemeClr val="tx1"/>
                </a:solidFill>
                <a:latin typeface="+mn-lt"/>
              </a:rPr>
              <a:t>Teams waarin mensen naar elkaar luisteren, voorkomen ernstige fouten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27</a:t>
            </a:fld>
            <a:endParaRPr lang="nl-NL" dirty="0"/>
          </a:p>
        </p:txBody>
      </p:sp>
    </p:spTree>
    <p:extLst>
      <p:ext uri="{BB962C8B-B14F-4D97-AF65-F5344CB8AC3E}">
        <p14:creationId xmlns:p14="http://schemas.microsoft.com/office/powerpoint/2010/main" val="1439411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pPr marL="0" indent="0">
              <a:buFont typeface="Arial" panose="020B0604020202020204" pitchFamily="34" charset="0"/>
              <a:buNone/>
            </a:pPr>
            <a:endParaRPr lang="nl-NL" sz="1400" dirty="0">
              <a:solidFill>
                <a:schemeClr val="tx1"/>
              </a:solidFill>
              <a:latin typeface="+mn-lt"/>
            </a:endParaRPr>
          </a:p>
          <a:p>
            <a:r>
              <a:rPr lang="nl-NL" dirty="0"/>
              <a:t>Voor mij staat luisteren in het teken van één opgave</a:t>
            </a:r>
          </a:p>
          <a:p>
            <a:endParaRPr lang="nl-NL" dirty="0"/>
          </a:p>
          <a:p>
            <a:r>
              <a:rPr lang="nl-NL" dirty="0"/>
              <a:t>Leer die andere gewoontes soms af. Ga niet naar iemand </a:t>
            </a:r>
            <a:r>
              <a:rPr lang="nl-NL" dirty="0" err="1"/>
              <a:t>teo</a:t>
            </a:r>
            <a:r>
              <a:rPr lang="nl-NL" dirty="0"/>
              <a:t> om te zeggen wat je allemaal kwijt wil, maar met een houding van</a:t>
            </a:r>
          </a:p>
          <a:p>
            <a:endParaRPr lang="nl-NL" dirty="0"/>
          </a:p>
          <a:p>
            <a:r>
              <a:rPr lang="nl-NL" dirty="0"/>
              <a:t>Wat kan hi te weten komen</a:t>
            </a:r>
          </a:p>
          <a:p>
            <a:r>
              <a:rPr lang="nl-NL" dirty="0"/>
              <a:t>Hoe zou ik dien ander kunnen begrijpen</a:t>
            </a:r>
          </a:p>
          <a:p>
            <a:r>
              <a:rPr lang="nl-NL" dirty="0"/>
              <a:t>Wat zou ik kunnen leren</a:t>
            </a:r>
          </a:p>
          <a:p>
            <a:pPr marL="0" indent="0">
              <a:buFont typeface="Arial" panose="020B0604020202020204" pitchFamily="34" charset="0"/>
              <a:buNone/>
            </a:pPr>
            <a:endParaRPr lang="nl-NL" sz="1400" dirty="0">
              <a:solidFill>
                <a:schemeClr val="tx1"/>
              </a:solidFill>
              <a:latin typeface="+mn-lt"/>
            </a:endParaRPr>
          </a:p>
          <a:p>
            <a:pPr marL="457200" indent="-457200">
              <a:buFont typeface="Arial" panose="020B0604020202020204" pitchFamily="34" charset="0"/>
              <a:buChar char="•"/>
            </a:pPr>
            <a:endParaRPr lang="nl-NL" sz="1400" dirty="0">
              <a:solidFill>
                <a:schemeClr val="tx1"/>
              </a:solidFill>
              <a:latin typeface="+mn-lt"/>
            </a:endParaRPr>
          </a:p>
          <a:p>
            <a:pPr marL="457200" indent="-457200">
              <a:buFont typeface="Arial" panose="020B0604020202020204" pitchFamily="34" charset="0"/>
              <a:buChar char="•"/>
            </a:pPr>
            <a:r>
              <a:rPr lang="nl-NL" sz="1400" dirty="0">
                <a:solidFill>
                  <a:schemeClr val="tx1"/>
                </a:solidFill>
                <a:latin typeface="+mn-lt"/>
              </a:rPr>
              <a:t>Organisaties waarin mensen zich gehoord voelen, presteren beter</a:t>
            </a:r>
          </a:p>
          <a:p>
            <a:pPr marL="457200" indent="-457200">
              <a:buFont typeface="Arial" panose="020B0604020202020204" pitchFamily="34" charset="0"/>
              <a:buChar char="•"/>
            </a:pPr>
            <a:r>
              <a:rPr lang="nl-NL" sz="1400" dirty="0">
                <a:solidFill>
                  <a:schemeClr val="tx1"/>
                </a:solidFill>
                <a:latin typeface="+mn-lt"/>
              </a:rPr>
              <a:t>Burgers en ondernemers die zich gehoord voelen, hebben meer vertrouwen in de overheid</a:t>
            </a:r>
          </a:p>
          <a:p>
            <a:pPr marL="457200" indent="-457200">
              <a:buFont typeface="Arial" panose="020B0604020202020204" pitchFamily="34" charset="0"/>
              <a:buChar char="•"/>
            </a:pPr>
            <a:r>
              <a:rPr lang="nl-NL" sz="1400" dirty="0">
                <a:solidFill>
                  <a:schemeClr val="tx1"/>
                </a:solidFill>
                <a:latin typeface="+mn-lt"/>
              </a:rPr>
              <a:t>Teams waarin mensen naar elkaar luisteren, voorkomen ernstige fouten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28</a:t>
            </a:fld>
            <a:endParaRPr lang="nl-NL" dirty="0"/>
          </a:p>
        </p:txBody>
      </p:sp>
    </p:spTree>
    <p:extLst>
      <p:ext uri="{BB962C8B-B14F-4D97-AF65-F5344CB8AC3E}">
        <p14:creationId xmlns:p14="http://schemas.microsoft.com/office/powerpoint/2010/main" val="3478992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29</a:t>
            </a:fld>
            <a:endParaRPr lang="nl-NL" dirty="0"/>
          </a:p>
        </p:txBody>
      </p:sp>
    </p:spTree>
    <p:extLst>
      <p:ext uri="{BB962C8B-B14F-4D97-AF65-F5344CB8AC3E}">
        <p14:creationId xmlns:p14="http://schemas.microsoft.com/office/powerpoint/2010/main" val="348932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pPr marL="0" indent="0">
              <a:buFont typeface="Arial" panose="020B0604020202020204" pitchFamily="34" charset="0"/>
              <a:buNone/>
            </a:pPr>
            <a:endParaRPr lang="nl-NL" sz="1400" dirty="0">
              <a:solidFill>
                <a:schemeClr val="tx1"/>
              </a:solidFill>
              <a:latin typeface="+mn-lt"/>
            </a:endParaRPr>
          </a:p>
          <a:p>
            <a:r>
              <a:rPr lang="nl-NL" dirty="0"/>
              <a:t>Erkennen: mensen willen </a:t>
            </a:r>
            <a:r>
              <a:rPr lang="nl-NL" dirty="0" err="1"/>
              <a:t>gerespecteer</a:t>
            </a:r>
            <a:r>
              <a:rPr lang="nl-NL" dirty="0"/>
              <a:t> </a:t>
            </a:r>
            <a:r>
              <a:rPr lang="nl-NL" dirty="0" err="1"/>
              <a:t>wordenin</a:t>
            </a:r>
            <a:r>
              <a:rPr lang="nl-NL" dirty="0"/>
              <a:t> hun status, in hun identiteit, gewoon gezien worden en serieus genomen. Hoort ook autonomie bij…jij mag je mening hebben, jij mag zijn wie</a:t>
            </a:r>
          </a:p>
          <a:p>
            <a:endParaRPr lang="nl-NL" dirty="0"/>
          </a:p>
          <a:p>
            <a:r>
              <a:rPr lang="nl-NL" dirty="0"/>
              <a:t>Inleven: zorgen dat mensen hun best doen positie van ander te begrijpen en dat ze dat laten zien</a:t>
            </a:r>
          </a:p>
          <a:p>
            <a:endParaRPr lang="nl-NL" dirty="0"/>
          </a:p>
          <a:p>
            <a:r>
              <a:rPr lang="nl-NL" dirty="0"/>
              <a:t>Bescheiden zijn: niet over jezelf willen praten maar </a:t>
            </a:r>
            <a:r>
              <a:rPr lang="nl-NL" dirty="0" err="1"/>
              <a:t>geinteresseerd</a:t>
            </a:r>
            <a:r>
              <a:rPr lang="nl-NL" dirty="0"/>
              <a:t> zijn en vooral ook twijfelen aan je eigen aannames</a:t>
            </a:r>
          </a:p>
          <a:p>
            <a:endParaRPr lang="nl-NL" dirty="0"/>
          </a:p>
          <a:p>
            <a:r>
              <a:rPr lang="nl-NL" dirty="0"/>
              <a:t>Samenwerken: afspraken over gezamenlijkheid</a:t>
            </a:r>
          </a:p>
          <a:p>
            <a:endParaRPr lang="nl-NL" dirty="0"/>
          </a:p>
          <a:p>
            <a:r>
              <a:rPr lang="nl-NL" dirty="0"/>
              <a:t>Insluiten: actief naar andere stemmen op zoek</a:t>
            </a:r>
          </a:p>
          <a:p>
            <a:endParaRPr lang="nl-NL" dirty="0"/>
          </a:p>
          <a:p>
            <a:r>
              <a:rPr lang="nl-NL" dirty="0"/>
              <a:t>Transformeren: veranderen, herordenen, kun je creatieve uitwegen vinden. Niet of </a:t>
            </a:r>
            <a:r>
              <a:rPr lang="nl-NL" dirty="0" err="1"/>
              <a:t>of</a:t>
            </a:r>
            <a:r>
              <a:rPr lang="nl-NL" dirty="0"/>
              <a:t> maar en </a:t>
            </a:r>
            <a:r>
              <a:rPr lang="nl-NL" dirty="0" err="1"/>
              <a:t>en</a:t>
            </a:r>
            <a:r>
              <a:rPr lang="nl-NL" dirty="0"/>
              <a: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30</a:t>
            </a:fld>
            <a:endParaRPr lang="nl-NL" dirty="0"/>
          </a:p>
        </p:txBody>
      </p:sp>
    </p:spTree>
    <p:extLst>
      <p:ext uri="{BB962C8B-B14F-4D97-AF65-F5344CB8AC3E}">
        <p14:creationId xmlns:p14="http://schemas.microsoft.com/office/powerpoint/2010/main" val="69505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31</a:t>
            </a:fld>
            <a:endParaRPr lang="nl-NL" dirty="0"/>
          </a:p>
        </p:txBody>
      </p:sp>
    </p:spTree>
    <p:extLst>
      <p:ext uri="{BB962C8B-B14F-4D97-AF65-F5344CB8AC3E}">
        <p14:creationId xmlns:p14="http://schemas.microsoft.com/office/powerpoint/2010/main" val="347935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vinden goed naar elkaar luisteren maar…</a:t>
            </a:r>
          </a:p>
          <a:p>
            <a:endParaRPr lang="nl-NL" dirty="0"/>
          </a:p>
          <a:p>
            <a:r>
              <a:rPr lang="nl-NL" dirty="0"/>
              <a:t>Zelf lukt het mij niet altijd goed. Soms ik heb ik te veel haast bijvoorbeeld….</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252544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400" dirty="0">
                <a:solidFill>
                  <a:schemeClr val="tx1"/>
                </a:solidFill>
                <a:latin typeface="+mn-lt"/>
              </a:rPr>
              <a:t>Negatieve ervaringen</a:t>
            </a:r>
          </a:p>
          <a:p>
            <a:pPr algn="l"/>
            <a:r>
              <a:rPr lang="nl-NL" sz="1400" dirty="0">
                <a:solidFill>
                  <a:schemeClr val="tx1"/>
                </a:solidFill>
                <a:latin typeface="+mn-lt"/>
              </a:rPr>
              <a:t>Wekt verwachtingen en verplichtingen?</a:t>
            </a:r>
          </a:p>
          <a:p>
            <a:pPr algn="l"/>
            <a:r>
              <a:rPr lang="nl-NL" sz="1400" dirty="0">
                <a:solidFill>
                  <a:schemeClr val="tx1"/>
                </a:solidFill>
                <a:latin typeface="+mn-lt"/>
              </a:rPr>
              <a:t>Eigen overtuigingen (en wereldbeeld) beschermen</a:t>
            </a:r>
          </a:p>
          <a:p>
            <a:pPr algn="l"/>
            <a:r>
              <a:rPr lang="nl-NL" sz="1400" dirty="0">
                <a:solidFill>
                  <a:schemeClr val="tx1"/>
                </a:solidFill>
                <a:latin typeface="+mn-lt"/>
              </a:rPr>
              <a:t>Tijdgebrek</a:t>
            </a:r>
            <a:endParaRPr lang="nl-NL" sz="1400" dirty="0">
              <a:latin typeface="+mn-lt"/>
            </a:endParaRP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63509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0000" lnSpcReduction="20000"/>
          </a:bodyPr>
          <a:lstStyle/>
          <a:p>
            <a:r>
              <a:rPr lang="nl-NL" dirty="0"/>
              <a:t>Belang van luisteren wordt ook duidelijk als je kijkt naar wat er allemaal mis kan gaan </a:t>
            </a:r>
            <a:r>
              <a:rPr lang="nl-NL" dirty="0" err="1"/>
              <a:t>doo</a:t>
            </a:r>
            <a:r>
              <a:rPr lang="nl-NL" dirty="0"/>
              <a:t> slecht luisteren.</a:t>
            </a:r>
          </a:p>
          <a:p>
            <a:endParaRPr lang="nl-NL" dirty="0"/>
          </a:p>
          <a:p>
            <a:r>
              <a:rPr lang="nl-NL" dirty="0"/>
              <a:t>Best veel studies naar rampen en ongelukken die eigenlijk komen door slecht luisteren. Je ziet dezelfde patronen: signalen niet gehoord, informatie </a:t>
            </a:r>
            <a:r>
              <a:rPr lang="nl-NL" dirty="0" err="1"/>
              <a:t>bereiks</a:t>
            </a:r>
            <a:r>
              <a:rPr lang="nl-NL" dirty="0"/>
              <a:t> niet de juiste mensen. Mensen stellen elkaar niet genoeg vragen. Belangrijkste vraag: kloppen onze </a:t>
            </a:r>
            <a:r>
              <a:rPr lang="nl-NL" dirty="0" err="1"/>
              <a:t>ideeen</a:t>
            </a:r>
            <a:r>
              <a:rPr lang="nl-NL" dirty="0"/>
              <a:t> wel?</a:t>
            </a:r>
          </a:p>
          <a:p>
            <a:endParaRPr lang="nl-NL" dirty="0"/>
          </a:p>
          <a:p>
            <a:r>
              <a:rPr lang="nl-NL" dirty="0"/>
              <a:t>Ramp waar bijvoorbeeld veel over geschreven is </a:t>
            </a:r>
            <a:r>
              <a:rPr lang="nl-NL" dirty="0" err="1"/>
              <a:t>is</a:t>
            </a:r>
            <a:r>
              <a:rPr lang="nl-NL" dirty="0"/>
              <a:t> die bij Man </a:t>
            </a:r>
            <a:r>
              <a:rPr lang="nl-NL" dirty="0" err="1"/>
              <a:t>Gulch</a:t>
            </a:r>
            <a:r>
              <a:rPr lang="nl-NL" dirty="0"/>
              <a:t>. Daar gebeurde dat ook. Signalen niet zien. Verkeerd idee van de situatie.</a:t>
            </a:r>
          </a:p>
          <a:p>
            <a:endParaRPr lang="nl-NL" dirty="0"/>
          </a:p>
          <a:p>
            <a:r>
              <a:rPr lang="nl-NL" dirty="0"/>
              <a:t>En er was nog een tweede punt. </a:t>
            </a:r>
          </a:p>
          <a:p>
            <a:endParaRPr lang="nl-NL" dirty="0"/>
          </a:p>
          <a:p>
            <a:r>
              <a:rPr lang="nl-NL" dirty="0"/>
              <a:t>Soms heb je andere </a:t>
            </a:r>
            <a:r>
              <a:rPr lang="nl-NL" dirty="0" err="1"/>
              <a:t>ideeen</a:t>
            </a:r>
            <a:r>
              <a:rPr lang="nl-NL" dirty="0"/>
              <a:t> nodig om te </a:t>
            </a:r>
            <a:r>
              <a:rPr lang="nl-NL" dirty="0" err="1"/>
              <a:t>oevrleven</a:t>
            </a:r>
            <a:r>
              <a:rPr lang="nl-NL" dirty="0"/>
              <a:t>, of in ieder geval om iets op te lossen.</a:t>
            </a:r>
          </a:p>
          <a:p>
            <a:endParaRPr lang="nl-NL" dirty="0"/>
          </a:p>
          <a:p>
            <a:endParaRPr lang="nl-NL" dirty="0"/>
          </a:p>
          <a:p>
            <a:endParaRPr lang="nl-NL" dirty="0"/>
          </a:p>
          <a:p>
            <a:endParaRPr lang="nl-NL" dirty="0"/>
          </a:p>
          <a:p>
            <a:r>
              <a:rPr lang="nl-NL" dirty="0"/>
              <a:t>Er waren wel stemmen maar die komen niet door. En dan is het in abnormale situatie vaak nodig dat je iets anders doet dan anders…</a:t>
            </a:r>
          </a:p>
          <a:p>
            <a:endParaRPr lang="nl-NL" dirty="0"/>
          </a:p>
          <a:p>
            <a:r>
              <a:rPr lang="nl-NL" dirty="0"/>
              <a:t>Veel studies naar ongelukken die </a:t>
            </a:r>
            <a:r>
              <a:rPr lang="nl-NL" dirty="0" err="1"/>
              <a:t>genbeurden</a:t>
            </a:r>
            <a:r>
              <a:rPr lang="nl-NL" dirty="0"/>
              <a:t> doordat </a:t>
            </a:r>
            <a:r>
              <a:rPr lang="nl-NL" dirty="0" err="1"/>
              <a:t>mensne</a:t>
            </a:r>
            <a:r>
              <a:rPr lang="nl-NL" dirty="0"/>
              <a:t> te lang vasthouden aan </a:t>
            </a:r>
            <a:r>
              <a:rPr lang="nl-NL" dirty="0" err="1"/>
              <a:t>ideeen</a:t>
            </a:r>
            <a:r>
              <a:rPr lang="nl-NL" dirty="0"/>
              <a:t>.</a:t>
            </a:r>
          </a:p>
          <a:p>
            <a:endParaRPr lang="nl-NL" dirty="0"/>
          </a:p>
          <a:p>
            <a:r>
              <a:rPr lang="nl-NL" dirty="0"/>
              <a:t>Ik begin met een dramatische gebeurtenis uit 1949</a:t>
            </a:r>
          </a:p>
          <a:p>
            <a:r>
              <a:rPr lang="nl-NL" dirty="0"/>
              <a:t>Bij een brand in Man </a:t>
            </a:r>
            <a:r>
              <a:rPr lang="nl-NL" dirty="0" err="1"/>
              <a:t>Gulch</a:t>
            </a:r>
            <a:r>
              <a:rPr lang="nl-NL" dirty="0"/>
              <a:t>, Verenigde Staten komen 13 brandweermannen om het leven.</a:t>
            </a:r>
          </a:p>
          <a:p>
            <a:r>
              <a:rPr lang="nl-NL" dirty="0"/>
              <a:t>Wat er gebeurde is dit. 16 brandweermannen die gaan een grote bosbrand bestrijden. Ze worden met een vliegtuig gedropt in een gebied waar een grote bosbrand aan de gang is. En ze raken ingesloten.</a:t>
            </a:r>
          </a:p>
          <a:p>
            <a:r>
              <a:rPr lang="nl-NL" dirty="0"/>
              <a:t>Op een gegeven moment ziet de commandant Dodge dat de situatie hopeloos is. Hij roept tegen zijn mannen. Drop </a:t>
            </a:r>
            <a:r>
              <a:rPr lang="nl-NL" dirty="0" err="1"/>
              <a:t>your</a:t>
            </a:r>
            <a:r>
              <a:rPr lang="nl-NL" dirty="0"/>
              <a:t> tools. Laat je gereedschap vallen.</a:t>
            </a:r>
          </a:p>
          <a:p>
            <a:r>
              <a:rPr lang="nl-NL" dirty="0"/>
              <a:t>En hij brand zelf een stukje bos plat en hij zegt: ga hier liggen. Twee mannen doen het. Maar alle anderen negeren het bevel en ze komen om in de vlammen.</a:t>
            </a:r>
          </a:p>
          <a:p>
            <a:r>
              <a:rPr lang="nl-NL" dirty="0"/>
              <a:t>Dodge en de twee anderen overleven.</a:t>
            </a:r>
          </a:p>
          <a:p>
            <a:endParaRPr lang="nl-NL" dirty="0"/>
          </a:p>
          <a:p>
            <a:r>
              <a:rPr lang="nl-NL" dirty="0"/>
              <a:t>Waarom is dit verhaal overgeleverd. Omdat er boeken over geschreven zijn en ook omdat de beroemde </a:t>
            </a:r>
            <a:r>
              <a:rPr lang="nl-NL" dirty="0" err="1"/>
              <a:t>karl</a:t>
            </a:r>
            <a:r>
              <a:rPr lang="nl-NL" dirty="0"/>
              <a:t> </a:t>
            </a:r>
            <a:r>
              <a:rPr lang="nl-NL" dirty="0" err="1"/>
              <a:t>weick</a:t>
            </a:r>
            <a:r>
              <a:rPr lang="nl-NL" dirty="0"/>
              <a:t> er een diepgaande studie over heeft </a:t>
            </a:r>
            <a:r>
              <a:rPr lang="nl-NL" dirty="0" err="1"/>
              <a:t>geschrven</a:t>
            </a:r>
            <a:r>
              <a:rPr lang="nl-NL" dirty="0"/>
              <a:t>. En die studie gaat er eigenlijk over hoe processen van betekenisvorming in een organisatie rampen kunnen veroorzaken. Ik kan het niet uitputtend behandelen maar drie observaties die </a:t>
            </a:r>
            <a:r>
              <a:rPr lang="nl-NL" dirty="0" err="1"/>
              <a:t>weick</a:t>
            </a:r>
            <a:r>
              <a:rPr lang="nl-NL" dirty="0"/>
              <a:t> doet zijn:</a:t>
            </a:r>
          </a:p>
          <a:p>
            <a:pPr marL="342900" indent="-342900">
              <a:buAutoNum type="arabicPeriod"/>
            </a:pPr>
            <a:r>
              <a:rPr lang="nl-NL" dirty="0"/>
              <a:t>De mannen schatten collectief de brand verkeerd in. Dat komt omdat ze heel snel een conclusie trekken dit is een type d brand, zonder dat iemand daar vragen over stelt. Dit was een veel grotere.</a:t>
            </a:r>
          </a:p>
          <a:p>
            <a:pPr marL="342900" indent="-342900">
              <a:buAutoNum type="arabicPeriod"/>
            </a:pPr>
            <a:r>
              <a:rPr lang="nl-NL" dirty="0"/>
              <a:t>Tweede probleem: de leider </a:t>
            </a:r>
            <a:r>
              <a:rPr lang="nl-NL" dirty="0" err="1"/>
              <a:t>dodge</a:t>
            </a:r>
            <a:r>
              <a:rPr lang="nl-NL" dirty="0"/>
              <a:t> is vrij nieuw in de groep. Mensen weten nog niet wat ze aan hem hebben. En dan ga je niet luisteren naar iemand die iets heel uitzonderlijks zegt.</a:t>
            </a:r>
          </a:p>
          <a:p>
            <a:pPr marL="342900" indent="-342900">
              <a:buAutoNum type="arabicPeriod"/>
            </a:pPr>
            <a:r>
              <a:rPr lang="nl-NL" dirty="0"/>
              <a:t>Derde, heel belangrijk: hij vraagt iets wat recht tegen professionals ingaat, namelijk dit. Laat je i </a:t>
            </a:r>
            <a:r>
              <a:rPr lang="nl-NL" dirty="0" err="1"/>
              <a:t>strumenten</a:t>
            </a:r>
            <a:r>
              <a:rPr lang="nl-NL" dirty="0"/>
              <a:t> vallen. Want identiteit is enorm belangrijk voor professionals, en die gereedschappen horen bij je identiteit.</a:t>
            </a:r>
          </a:p>
          <a:p>
            <a:endParaRPr lang="nl-NL" dirty="0"/>
          </a:p>
          <a:p>
            <a:endParaRPr lang="nl-NL" dirty="0"/>
          </a:p>
          <a:p>
            <a:endParaRPr lang="nl-NL" dirty="0"/>
          </a:p>
          <a:p>
            <a:r>
              <a:rPr lang="nl-NL" dirty="0"/>
              <a:t> </a:t>
            </a:r>
          </a:p>
          <a:p>
            <a:endParaRPr lang="nl-NL" dirty="0"/>
          </a:p>
          <a:p>
            <a:endParaRPr lang="nl-NL" dirty="0"/>
          </a:p>
          <a:p>
            <a:endParaRPr lang="nl-NL" dirty="0"/>
          </a:p>
          <a:p>
            <a:r>
              <a:rPr lang="nl-NL" dirty="0"/>
              <a:t> </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235962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Waarom nemen we geen afscheid van sommige ideeën? </a:t>
            </a:r>
          </a:p>
          <a:p>
            <a:endParaRPr lang="nl-NL" dirty="0"/>
          </a:p>
          <a:p>
            <a:r>
              <a:rPr lang="nl-NL" dirty="0"/>
              <a:t>Hieronder lijkt een sterke voorkeur voor de status quo te liggen. In jezelf en in organisaties. Het bestaande wordt gereproduceerd en in stand gehouden: structuren, machtsverhoudingen, gewoonten, routines. Ook als ze niet meer voldoen.</a:t>
            </a:r>
          </a:p>
          <a:p>
            <a:endParaRPr lang="nl-NL" dirty="0"/>
          </a:p>
          <a:p>
            <a:r>
              <a:rPr lang="nl-NL" dirty="0"/>
              <a:t>Wanneer ben je voor het laatst van gedachten veranderd over iets belangrijks? Hoe kwam dat? Wat gebeurde er?</a:t>
            </a:r>
          </a:p>
          <a:p>
            <a:endParaRPr lang="nl-NL" dirty="0"/>
          </a:p>
          <a:p>
            <a:r>
              <a:rPr lang="nl-NL" dirty="0"/>
              <a:t>Wanneer gebeurde dat in de organisatie?</a:t>
            </a:r>
          </a:p>
          <a:p>
            <a:endParaRPr lang="nl-NL" dirty="0"/>
          </a:p>
          <a:p>
            <a:r>
              <a:rPr lang="nl-NL" dirty="0"/>
              <a:t>In jezelf zijn net als in de organisatie verdedigingsmechanismen werkzaam: overtuigingen heb je niet voor niets. Ze geven overzicht, houvast. Je overleeft op de korte termijn door niet te twijfelen. Een cowboy in het zwart is een slechterik. Totdat dat niet meer opgaat.</a:t>
            </a:r>
          </a:p>
          <a:p>
            <a:endParaRPr lang="nl-NL"/>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18192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62500" lnSpcReduction="20000"/>
          </a:bodyPr>
          <a:lstStyle/>
          <a:p>
            <a:r>
              <a:rPr lang="nl-NL" dirty="0"/>
              <a:t>Moeten we altijd denken aan ongelukken als brand of explosies? Nee ook in onze kantoorwerkelijkheid gebeuren soms ongelukken.</a:t>
            </a:r>
          </a:p>
          <a:p>
            <a:endParaRPr lang="nl-NL" dirty="0"/>
          </a:p>
          <a:p>
            <a:r>
              <a:rPr lang="nl-NL" dirty="0"/>
              <a:t>Jullie herinneren je vast de zwartlakaffaire. Boze Toeslagenouders die van de Belastingdienst eisten dat ze inzage kregen in hun dossiers…En toen was het al flink crisis. Niet nog meer fouten, we moeten laten zien dat de BD wel degelijke een menselijke organisatie is.</a:t>
            </a:r>
          </a:p>
          <a:p>
            <a:endParaRPr lang="nl-NL" dirty="0"/>
          </a:p>
          <a:p>
            <a:r>
              <a:rPr lang="nl-NL" dirty="0"/>
              <a:t>En toen kregen al die ouders dossiers met alleen maar zwartgelakte tekst. En dan denk je hoe </a:t>
            </a:r>
            <a:r>
              <a:rPr lang="nl-NL" dirty="0" err="1"/>
              <a:t>dkan</a:t>
            </a:r>
            <a:r>
              <a:rPr lang="nl-NL" dirty="0"/>
              <a:t> dat?</a:t>
            </a:r>
          </a:p>
          <a:p>
            <a:endParaRPr lang="nl-NL" dirty="0"/>
          </a:p>
          <a:p>
            <a:r>
              <a:rPr lang="nl-NL" dirty="0"/>
              <a:t>Eigenlijk zie jet hetzelfde patroon als bij die </a:t>
            </a:r>
            <a:r>
              <a:rPr lang="nl-NL" dirty="0" err="1"/>
              <a:t>brnd</a:t>
            </a:r>
            <a:r>
              <a:rPr lang="nl-NL" dirty="0"/>
              <a:t> en in veel situaties. als er een uitzonderlijke situatie is dan heb je soms andere </a:t>
            </a:r>
            <a:r>
              <a:rPr lang="nl-NL" dirty="0" err="1"/>
              <a:t>ideeen</a:t>
            </a:r>
            <a:r>
              <a:rPr lang="nl-NL" dirty="0"/>
              <a:t> nodig. Maar juist dan </a:t>
            </a:r>
            <a:r>
              <a:rPr lang="nl-NL" dirty="0" err="1"/>
              <a:t>klamoen</a:t>
            </a:r>
            <a:r>
              <a:rPr lang="nl-NL" dirty="0"/>
              <a:t> ons </a:t>
            </a:r>
            <a:r>
              <a:rPr lang="nl-NL" dirty="0" err="1"/>
              <a:t>vanst</a:t>
            </a:r>
            <a:r>
              <a:rPr lang="nl-NL" dirty="0"/>
              <a:t> aan ons gereedschap wat we altijd doen</a:t>
            </a:r>
          </a:p>
          <a:p>
            <a:endParaRPr lang="nl-NL" dirty="0"/>
          </a:p>
          <a:p>
            <a:r>
              <a:rPr lang="nl-NL" dirty="0"/>
              <a:t>In ons geval: in ons geval regels en procedures toepassen.</a:t>
            </a:r>
          </a:p>
          <a:p>
            <a:endParaRPr lang="nl-NL" dirty="0"/>
          </a:p>
          <a:p>
            <a:r>
              <a:rPr lang="nl-NL" dirty="0"/>
              <a:t>En vragen of twijfels, echt even luisteren is dan moeilijk….en juist dan is het nodig</a:t>
            </a:r>
          </a:p>
          <a:p>
            <a:endParaRPr lang="nl-NL" dirty="0"/>
          </a:p>
          <a:p>
            <a:r>
              <a:rPr lang="nl-NL" dirty="0"/>
              <a:t>Moet je dan niet de regels toepassen? Nee dat is niet het punt. Het punt is dat je het spel even stil legt en kijkt wat er wel kan. Gezien alle emoties. In gesprek gaan bijvoorbeeld over wat de vraag is.</a:t>
            </a:r>
          </a:p>
          <a:p>
            <a:endParaRPr lang="nl-NL" dirty="0"/>
          </a:p>
          <a:p>
            <a:r>
              <a:rPr lang="nl-NL" dirty="0"/>
              <a:t>Waar verwijst dit naar weten jullie dat?</a:t>
            </a:r>
          </a:p>
          <a:p>
            <a:r>
              <a:rPr lang="nl-NL" dirty="0"/>
              <a:t>Ja het zwartlakken. Ik vond dat een van de meest</a:t>
            </a:r>
            <a:r>
              <a:rPr lang="nl-NL" baseline="0" dirty="0"/>
              <a:t> verbijsterende momenten in de afgelopen twee jaar...want iedereen wist toen al lang: we moeten nu geen fouten meer maken, geen communicatieblunders en dan toch dit.</a:t>
            </a:r>
          </a:p>
          <a:p>
            <a:endParaRPr lang="nl-NL" baseline="0" dirty="0"/>
          </a:p>
          <a:p>
            <a:r>
              <a:rPr lang="nl-NL" baseline="0" dirty="0"/>
              <a:t>Het enige wat ik als verklaring kan aanvoeren is wat </a:t>
            </a:r>
            <a:r>
              <a:rPr lang="nl-NL" baseline="0" dirty="0" err="1"/>
              <a:t>weick</a:t>
            </a:r>
            <a:r>
              <a:rPr lang="nl-NL" baseline="0" dirty="0"/>
              <a:t> en </a:t>
            </a:r>
            <a:r>
              <a:rPr lang="nl-NL" baseline="0" dirty="0" err="1"/>
              <a:t>dorner</a:t>
            </a:r>
            <a:r>
              <a:rPr lang="nl-NL" baseline="0" dirty="0"/>
              <a:t> zeggen: onder spanning houden mensen nog meer vast aan </a:t>
            </a:r>
            <a:r>
              <a:rPr lang="nl-NL" baseline="0" dirty="0" err="1"/>
              <a:t>routins</a:t>
            </a:r>
            <a:r>
              <a:rPr lang="nl-NL" baseline="0" dirty="0"/>
              <a:t> en gewoontes, zelfs als ze een absurde uitkomst hebben...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303057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Toen ik met mijn onderzoek startte </a:t>
            </a:r>
            <a:r>
              <a:rPr lang="nl-NL" dirty="0" err="1"/>
              <a:t>voreg</a:t>
            </a:r>
            <a:r>
              <a:rPr lang="nl-NL" dirty="0"/>
              <a:t> ik me simpelweg af wat doen mensen in zo’n overheidsorganisatie nou in de kern?</a:t>
            </a:r>
          </a:p>
          <a:p>
            <a:endParaRPr lang="nl-NL" dirty="0"/>
          </a:p>
          <a:p>
            <a:r>
              <a:rPr lang="nl-NL" dirty="0"/>
              <a:t>En het antwoord is </a:t>
            </a:r>
            <a:r>
              <a:rPr lang="nl-NL" dirty="0" err="1"/>
              <a:t>iegenlijk</a:t>
            </a:r>
            <a:r>
              <a:rPr lang="nl-NL" dirty="0"/>
              <a:t> heel simpel. Dit is wat we doen.</a:t>
            </a:r>
          </a:p>
          <a:p>
            <a:endParaRPr lang="nl-NL" dirty="0"/>
          </a:p>
          <a:p>
            <a:r>
              <a:rPr lang="nl-NL" dirty="0"/>
              <a:t>Ik ging onderzoek doen omdat ik </a:t>
            </a:r>
            <a:r>
              <a:rPr lang="nl-NL" dirty="0" err="1"/>
              <a:t>gefasineerd</a:t>
            </a:r>
            <a:r>
              <a:rPr lang="nl-NL" dirty="0"/>
              <a:t> ben door hoe mensen communiceren over problemen in organisaties.</a:t>
            </a:r>
          </a:p>
          <a:p>
            <a:endParaRPr lang="nl-NL" dirty="0"/>
          </a:p>
          <a:p>
            <a:r>
              <a:rPr lang="nl-NL" dirty="0"/>
              <a:t>Ik ben gefascineerd door wat mensen de hele dag doen op kantoor.</a:t>
            </a:r>
          </a:p>
          <a:p>
            <a:endParaRPr lang="nl-NL" dirty="0"/>
          </a:p>
          <a:p>
            <a:r>
              <a:rPr lang="nl-NL" dirty="0"/>
              <a:t>En </a:t>
            </a:r>
            <a:r>
              <a:rPr lang="nl-NL" dirty="0" err="1"/>
              <a:t>zometeen</a:t>
            </a:r>
            <a:r>
              <a:rPr lang="nl-NL" dirty="0"/>
              <a:t> zal ik drie verschillende manieren van communiceren schetsen die heel uiteenlopende doelen hebben.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26826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253818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3" name="Vrije tekstregel voor toelichting"/>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[Vrije tekstregel voor toelichting]</a:t>
            </a:r>
          </a:p>
        </p:txBody>
      </p:sp>
      <p:sp>
        <p:nvSpPr>
          <p:cNvPr id="12" name="Naam van presentator"/>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[Eventueel naam van presentator]</a:t>
            </a:r>
          </a:p>
        </p:txBody>
      </p:sp>
      <p:sp>
        <p:nvSpPr>
          <p:cNvPr id="11" name="Datum van presentatie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[Datum van presentatie]</a:t>
            </a:r>
          </a:p>
          <a:p>
            <a:pPr lvl="0"/>
            <a:r>
              <a:rPr lang="nl-NL" dirty="0"/>
              <a:t>JU-LEVEL1=Standaard</a:t>
            </a:r>
          </a:p>
        </p:txBody>
      </p:sp>
      <p:sp>
        <p:nvSpPr>
          <p:cNvPr id="6" name="Tijdelijke aanduiding voor titel 2 niveaus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ard">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JU-Free)"/>
          <p:cNvSpPr>
            <a:spLocks noGrp="1"/>
          </p:cNvSpPr>
          <p:nvPr>
            <p:ph idx="1" hasCustomPrompt="1"/>
          </p:nvPr>
        </p:nvSpPr>
        <p:spPr bwMode="gray">
          <a:xfrm>
            <a:off x="1066027" y="1773930"/>
            <a:ext cx="100620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7 november 2023</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kader (2)">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7 november 2023</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3" name="Tijdelijke aanduiding voor inhoud R"/>
          <p:cNvSpPr>
            <a:spLocks noGrp="1" noSelect="1"/>
          </p:cNvSpPr>
          <p:nvPr>
            <p:ph idx="1004" hasCustomPrompt="1"/>
          </p:nvPr>
        </p:nvSpPr>
        <p:spPr bwMode="gray">
          <a:xfrm>
            <a:off x="6638827" y="1773930"/>
            <a:ext cx="4489200" cy="4212000"/>
          </a:xfrm>
        </p:spPr>
        <p:txBody>
          <a:bodyPr/>
          <a:lstStyle>
            <a:lvl1pPr>
              <a:defRPr baseline="0"/>
            </a:lvl1pPr>
          </a:lstStyle>
          <a:p>
            <a:pPr lvl="0"/>
            <a:r>
              <a:rPr lang="nl-NL" dirty="0"/>
              <a:t>[Tekst 2-kolomsindeling]</a:t>
            </a:r>
          </a:p>
        </p:txBody>
      </p:sp>
      <p:sp>
        <p:nvSpPr>
          <p:cNvPr id="12" name="Tijdelijke aanduiding voor inhoud L (JU-Free)"/>
          <p:cNvSpPr>
            <a:spLocks noGrp="1"/>
          </p:cNvSpPr>
          <p:nvPr>
            <p:ph idx="1003" hasCustomPrompt="1"/>
          </p:nvPr>
        </p:nvSpPr>
        <p:spPr bwMode="gray">
          <a:xfrm>
            <a:off x="1066027" y="1773930"/>
            <a:ext cx="44892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fbeelding wit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Tijdelijke aanduiding voor tekst 5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nl-NL" dirty="0"/>
              <a:t>[Kop]</a:t>
            </a:r>
          </a:p>
          <a:p>
            <a:pPr lvl="0"/>
            <a:r>
              <a:rPr lang="nl-NL" dirty="0"/>
              <a:t>JU-LEVEL1=Kop</a:t>
            </a:r>
          </a:p>
          <a:p>
            <a:pPr lvl="1"/>
            <a:r>
              <a:rPr lang="nl-NL" dirty="0"/>
              <a:t>JU-LEVEL2=Basistekst</a:t>
            </a:r>
          </a:p>
        </p:txBody>
      </p:sp>
      <p:sp>
        <p:nvSpPr>
          <p:cNvPr id="2" name="Rechthoek: afgeronde hoeken 1">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 rood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Tijdelijke aanduiding voor tekst 5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nl-NL"/>
              <a:t>[Kop]</a:t>
            </a:r>
          </a:p>
          <a:p>
            <a:pPr lvl="0"/>
            <a:r>
              <a:rPr lang="nl-NL"/>
              <a:t>JU-LEVEL1=Kop</a:t>
            </a:r>
          </a:p>
          <a:p>
            <a:pPr lvl="1"/>
            <a:r>
              <a:rPr lang="nl-NL"/>
              <a:t>JU-LEVEL2=Basistekst</a:t>
            </a:r>
            <a:endParaRPr lang="nl-NL" dirty="0"/>
          </a:p>
        </p:txBody>
      </p:sp>
      <p:sp>
        <p:nvSpPr>
          <p:cNvPr id="9" name="Rechthoek: afgeronde hoeken 8">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
    <p:bg>
      <p:bgPr>
        <a:solidFill>
          <a:srgbClr val="F2F2F2"/>
        </a:solidFill>
        <a:effectLst/>
      </p:bgPr>
    </p:bg>
    <p:spTree>
      <p:nvGrpSpPr>
        <p:cNvPr id="1" name=""/>
        <p:cNvGrpSpPr/>
        <p:nvPr/>
      </p:nvGrpSpPr>
      <p:grpSpPr>
        <a:xfrm>
          <a:off x="0" y="0"/>
          <a:ext cx="0" cy="0"/>
          <a:chOff x="0" y="0"/>
          <a:chExt cx="0" cy="0"/>
        </a:xfrm>
      </p:grpSpPr>
      <p:sp>
        <p:nvSpPr>
          <p:cNvPr id="14" name="Tijdelijke aanduiding voor afbeelding 13"/>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7 november 2023</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2" name="Tijdelijke aanduiding voor tekst 11"/>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el 4"/>
          <p:cNvSpPr>
            <a:spLocks noGrp="1" noSelect="1"/>
          </p:cNvSpPr>
          <p:nvPr>
            <p:ph type="title" hasCustomPrompt="1"/>
          </p:nvPr>
        </p:nvSpPr>
        <p:spPr>
          <a:xfrm>
            <a:off x="864817"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L)">
    <p:bg>
      <p:bgPr>
        <a:solidFill>
          <a:srgbClr val="F2F2F2"/>
        </a:solidFill>
        <a:effectLst/>
      </p:bgPr>
    </p:bg>
    <p:spTree>
      <p:nvGrpSpPr>
        <p:cNvPr id="1" name=""/>
        <p:cNvGrpSpPr/>
        <p:nvPr/>
      </p:nvGrpSpPr>
      <p:grpSpPr>
        <a:xfrm>
          <a:off x="0" y="0"/>
          <a:ext cx="0" cy="0"/>
          <a:chOff x="0" y="0"/>
          <a:chExt cx="0" cy="0"/>
        </a:xfrm>
      </p:grpSpPr>
      <p:sp>
        <p:nvSpPr>
          <p:cNvPr id="14" name="Tijdelijke aanduiding voor afbeelding 13"/>
          <p:cNvSpPr>
            <a:spLocks noGrp="1" noSelect="1"/>
          </p:cNvSpPr>
          <p:nvPr>
            <p:ph type="pic" sz="quarter" idx="14" hasCustomPrompt="1"/>
          </p:nvPr>
        </p:nvSpPr>
        <p:spPr>
          <a:xfrm>
            <a:off x="0" y="0"/>
            <a:ext cx="6094800" cy="6208560"/>
          </a:xfrm>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7 november 2023</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82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2" name="Tijdelijke aanduiding voor tekst 11"/>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el 4"/>
          <p:cNvSpPr>
            <a:spLocks noGrp="1" noSelect="1"/>
          </p:cNvSpPr>
          <p:nvPr>
            <p:ph type="title" hasCustomPrompt="1"/>
          </p:nvPr>
        </p:nvSpPr>
        <p:spPr>
          <a:xfrm>
            <a:off x="6400425"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rood/zwart logo">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12" name="Achtergrondvlak">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vorm 107">
            <a:extLst>
              <a:ext uri="{FF2B5EF4-FFF2-40B4-BE49-F238E27FC236}">
                <a16:creationId xmlns:a16="http://schemas.microsoft.com/office/drawing/2014/main" id="{08C9B435-9A6D-4FBC-B5FC-BC3FD068A9A4}"/>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4" name="Vrije vorm: vorm 112">
            <a:extLst>
              <a:ext uri="{FF2B5EF4-FFF2-40B4-BE49-F238E27FC236}">
                <a16:creationId xmlns:a16="http://schemas.microsoft.com/office/drawing/2014/main" id="{82E02DE9-BB24-4F2E-94C5-5D1C6A09ADC3}"/>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a:extLst>
              <a:ext uri="{FF2B5EF4-FFF2-40B4-BE49-F238E27FC236}">
                <a16:creationId xmlns:a16="http://schemas.microsoft.com/office/drawing/2014/main" id="{620FC3B0-4963-4F3B-89E4-07835CB27B52}"/>
              </a:ext>
            </a:extLst>
          </p:cNvPr>
          <p:cNvSpPr>
            <a:spLocks noGrp="1" noSelect="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rood/zwart logo">
    <p:spTree>
      <p:nvGrpSpPr>
        <p:cNvPr id="1" name=""/>
        <p:cNvGrpSpPr/>
        <p:nvPr/>
      </p:nvGrpSpPr>
      <p:grpSpPr>
        <a:xfrm>
          <a:off x="0" y="0"/>
          <a:ext cx="0" cy="0"/>
          <a:chOff x="0" y="0"/>
          <a:chExt cx="0" cy="0"/>
        </a:xfrm>
      </p:grpSpPr>
      <p:sp>
        <p:nvSpPr>
          <p:cNvPr id="7" name="Tijdelijke aanduiding voor afbeelding 3">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9" name="Achtergrondvlak">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vorm 107">
            <a:extLst>
              <a:ext uri="{FF2B5EF4-FFF2-40B4-BE49-F238E27FC236}">
                <a16:creationId xmlns:a16="http://schemas.microsoft.com/office/drawing/2014/main" id="{E52552F1-E15A-4CFD-8FD7-EAD818A9AF30}"/>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1" name="Vrije vorm: vorm 112">
            <a:extLst>
              <a:ext uri="{FF2B5EF4-FFF2-40B4-BE49-F238E27FC236}">
                <a16:creationId xmlns:a16="http://schemas.microsoft.com/office/drawing/2014/main" id="{A11B0AF3-358F-4787-896C-CEF76E79B3CE}"/>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el 1"/>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pic>
        <p:nvPicPr>
          <p:cNvPr id="6" name="ZsysJUPNG" hidden="1">
            <a:extLst>
              <a:ext uri="{FF2B5EF4-FFF2-40B4-BE49-F238E27FC236}">
                <a16:creationId xmlns:a16="http://schemas.microsoft.com/office/drawing/2014/main" id="{6B7C3A3D-5663-421A-8587-B00A1A91FEC0}"/>
              </a:ext>
            </a:extLst>
          </p:cNvPr>
          <p:cNvPicPr>
            <a:picLocks noSelect="1"/>
          </p:cNvPicPr>
          <p:nvPr userDrawn="1"/>
        </p:nvPicPr>
        <p:blipFill>
          <a:blip r:embed="rId2"/>
          <a:stretch>
            <a:fillRect/>
          </a:stretch>
        </p:blipFill>
        <p:spPr>
          <a:xfrm>
            <a:off x="0" y="0"/>
            <a:ext cx="12207239" cy="6858000"/>
          </a:xfrm>
          <a:prstGeom prst="rect">
            <a:avLst/>
          </a:prstGeom>
        </p:spPr>
      </p:pic>
      <p:sp>
        <p:nvSpPr>
          <p:cNvPr id="3" name="Tijdelijke aanduiding voor datum 2"/>
          <p:cNvSpPr>
            <a:spLocks noGrp="1" noSelect="1"/>
          </p:cNvSpPr>
          <p:nvPr>
            <p:ph type="dt" sz="half" idx="10"/>
          </p:nvPr>
        </p:nvSpPr>
        <p:spPr/>
        <p:txBody>
          <a:bodyPr/>
          <a:lstStyle/>
          <a:p>
            <a:fld id="{2923B9C5-BE15-4844-92EA-6B5A4B794705}" type="datetime4">
              <a:rPr lang="nl-NL" noProof="1" smtClean="0"/>
              <a:t>7 november 2023</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3" name="Tijdelijke aanduiding voor tekst 1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6" name="Tijdelijke aanduiding voor datum 5"/>
          <p:cNvSpPr>
            <a:spLocks noGrp="1" noSelect="1"/>
          </p:cNvSpPr>
          <p:nvPr>
            <p:ph type="dt" sz="half" idx="10"/>
          </p:nvPr>
        </p:nvSpPr>
        <p:spPr/>
        <p:txBody>
          <a:bodyPr/>
          <a:lstStyle/>
          <a:p>
            <a:fld id="{C55B993B-3046-4D80-9DA9-AF3F7D602039}" type="datetime4">
              <a:rPr lang="nl-NL" noProof="1" smtClean="0"/>
              <a:t>7 november 2023</a:t>
            </a:fld>
            <a:endParaRPr lang="nl-NL" noProof="1"/>
          </a:p>
        </p:txBody>
      </p:sp>
      <p:sp>
        <p:nvSpPr>
          <p:cNvPr id="7" name="Tijdelijke aanduiding voor voettekst 6"/>
          <p:cNvSpPr>
            <a:spLocks noGrp="1" noSelect="1"/>
          </p:cNvSpPr>
          <p:nvPr>
            <p:ph type="ftr" sz="quarter" idx="11"/>
          </p:nvPr>
        </p:nvSpPr>
        <p:spPr/>
        <p:txBody>
          <a:bodyPr/>
          <a:lstStyle/>
          <a:p>
            <a:r>
              <a:rPr lang="nl-NL" noProof="1"/>
              <a:t>[Voettekst]</a:t>
            </a:r>
          </a:p>
        </p:txBody>
      </p:sp>
      <p:sp>
        <p:nvSpPr>
          <p:cNvPr id="8" name="Tijdelijke aanduiding voor dianummer 7"/>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1D5D02B-F6AF-4F2B-A42C-CE26236D6CE8}" type="datetimeFigureOut">
              <a:rPr lang="nl-NL" smtClean="0"/>
              <a:t>7-11-2023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FFFFFA-902E-4119-8581-683B61300C79}" type="slidenum">
              <a:rPr lang="nl-NL" smtClean="0"/>
              <a:t>‹nr.›</a:t>
            </a:fld>
            <a:endParaRPr lang="nl-NL"/>
          </a:p>
        </p:txBody>
      </p:sp>
    </p:spTree>
    <p:extLst>
      <p:ext uri="{BB962C8B-B14F-4D97-AF65-F5344CB8AC3E}">
        <p14:creationId xmlns:p14="http://schemas.microsoft.com/office/powerpoint/2010/main" val="113179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oge titel, wit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668668E-406E-23BF-F962-A6690F0BA3C5}"/>
              </a:ext>
            </a:extLst>
          </p:cNvPr>
          <p:cNvSpPr>
            <a:spLocks noGrp="1"/>
          </p:cNvSpPr>
          <p:nvPr>
            <p:ph type="title" hasCustomPrompt="1"/>
          </p:nvPr>
        </p:nvSpPr>
        <p:spPr>
          <a:xfrm>
            <a:off x="546095" y="564971"/>
            <a:ext cx="11083259" cy="562648"/>
          </a:xfrm>
        </p:spPr>
        <p:txBody>
          <a:bodyPr anchor="b" anchorCtr="0">
            <a:normAutofit/>
          </a:bodyPr>
          <a:lstStyle>
            <a:lvl1pPr>
              <a:defRPr sz="2400" b="1">
                <a:solidFill>
                  <a:schemeClr val="accent6"/>
                </a:solidFill>
                <a:latin typeface="Palatino" pitchFamily="2" charset="77"/>
                <a:ea typeface="Palatino" pitchFamily="2" charset="77"/>
              </a:defRPr>
            </a:lvl1pPr>
          </a:lstStyle>
          <a:p>
            <a:r>
              <a:rPr lang="nl-NL"/>
              <a:t>Titel </a:t>
            </a:r>
          </a:p>
        </p:txBody>
      </p:sp>
      <p:sp>
        <p:nvSpPr>
          <p:cNvPr id="10" name="Tijdelijke aanduiding voor inhoud 2">
            <a:extLst>
              <a:ext uri="{FF2B5EF4-FFF2-40B4-BE49-F238E27FC236}">
                <a16:creationId xmlns:a16="http://schemas.microsoft.com/office/drawing/2014/main" id="{567B8F11-4DF1-2172-93DF-412593DA1663}"/>
              </a:ext>
            </a:extLst>
          </p:cNvPr>
          <p:cNvSpPr>
            <a:spLocks noGrp="1"/>
          </p:cNvSpPr>
          <p:nvPr>
            <p:ph idx="1"/>
          </p:nvPr>
        </p:nvSpPr>
        <p:spPr>
          <a:xfrm>
            <a:off x="546095" y="1403546"/>
            <a:ext cx="11083260" cy="4870034"/>
          </a:xfrm>
        </p:spPr>
        <p:txBody>
          <a:bodyPr>
            <a:normAutofit/>
          </a:bodyPr>
          <a:lstStyle>
            <a:lvl1pPr marL="457200" indent="-457200">
              <a:buFontTx/>
              <a:buBlip>
                <a:blip r:embed="rId3">
                  <a:extLst>
                    <a:ext uri="{96DAC541-7B7A-43D3-8B79-37D633B846F1}">
                      <asvg:svgBlip xmlns:asvg="http://schemas.microsoft.com/office/drawing/2016/SVG/main" r:embed="rId4"/>
                    </a:ext>
                  </a:extLst>
                </a:blip>
              </a:buBlip>
              <a:defRPr sz="2400">
                <a:latin typeface="Corbel" panose="020B0503020204020204" pitchFamily="34" charset="0"/>
              </a:defRPr>
            </a:lvl1pPr>
            <a:lvl2pPr marL="800100" indent="-342900">
              <a:buFontTx/>
              <a:buBlip>
                <a:blip r:embed="rId3">
                  <a:extLst>
                    <a:ext uri="{96DAC541-7B7A-43D3-8B79-37D633B846F1}">
                      <asvg:svgBlip xmlns:asvg="http://schemas.microsoft.com/office/drawing/2016/SVG/main" r:embed="rId4"/>
                    </a:ext>
                  </a:extLst>
                </a:blip>
              </a:buBlip>
              <a:defRPr sz="2200">
                <a:latin typeface="Corbel" panose="020B0503020204020204" pitchFamily="34" charset="0"/>
              </a:defRPr>
            </a:lvl2pPr>
            <a:lvl3pPr marL="1257300" indent="-342900">
              <a:buFontTx/>
              <a:buBlip>
                <a:blip r:embed="rId3">
                  <a:extLst>
                    <a:ext uri="{96DAC541-7B7A-43D3-8B79-37D633B846F1}">
                      <asvg:svgBlip xmlns:asvg="http://schemas.microsoft.com/office/drawing/2016/SVG/main" r:embed="rId4"/>
                    </a:ext>
                  </a:extLst>
                </a:blip>
              </a:buBlip>
              <a:defRPr sz="1800">
                <a:latin typeface="Corbel" panose="020B0503020204020204" pitchFamily="34" charset="0"/>
              </a:defRPr>
            </a:lvl3pPr>
            <a:lvl4pPr marL="1657350" indent="-285750">
              <a:buFontTx/>
              <a:buBlip>
                <a:blip r:embed="rId3">
                  <a:extLst>
                    <a:ext uri="{96DAC541-7B7A-43D3-8B79-37D633B846F1}">
                      <asvg:svgBlip xmlns:asvg="http://schemas.microsoft.com/office/drawing/2016/SVG/main" r:embed="rId4"/>
                    </a:ext>
                  </a:extLst>
                </a:blip>
              </a:buBlip>
              <a:defRPr sz="1600">
                <a:latin typeface="Corbel" panose="020B0503020204020204" pitchFamily="34" charset="0"/>
              </a:defRPr>
            </a:lvl4pPr>
            <a:lvl5pPr marL="2114550" indent="-285750">
              <a:buFontTx/>
              <a:buBlip>
                <a:blip r:embed="rId3">
                  <a:extLst>
                    <a:ext uri="{96DAC541-7B7A-43D3-8B79-37D633B846F1}">
                      <asvg:svgBlip xmlns:asvg="http://schemas.microsoft.com/office/drawing/2016/SVG/main" r:embed="rId4"/>
                    </a:ext>
                  </a:extLst>
                </a:blip>
              </a:buBlip>
              <a:defRPr sz="1400">
                <a:latin typeface="Corbel" panose="020B0503020204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84221945"/>
      </p:ext>
    </p:extLst>
  </p:cSld>
  <p:clrMapOvr>
    <a:masterClrMapping/>
  </p:clrMapOvr>
  <p:extLst>
    <p:ext uri="{DCECCB84-F9BA-43D5-87BE-67443E8EF086}">
      <p15:sldGuideLst xmlns:p15="http://schemas.microsoft.com/office/powerpoint/2012/main">
        <p15:guide id="1" pos="461">
          <p15:clr>
            <a:srgbClr val="FBAE40"/>
          </p15:clr>
        </p15:guide>
        <p15:guide id="2" pos="7242">
          <p15:clr>
            <a:srgbClr val="FBAE40"/>
          </p15:clr>
        </p15:guide>
        <p15:guide id="3" orient="horz" pos="41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054B-8A71-6226-8062-094171E255C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99739326-28C5-59D0-0C21-95081B606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AD34702F-1A88-519A-06C0-B60EF697B73D}"/>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02BCDCC5-D9FB-A7EC-47D6-26FE82E7E07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8FE071A-C81C-059C-F24E-EAF7DF9AA6B7}"/>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2384852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0DF9-63CD-8C0E-7954-A6CA70678949}"/>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08D6D30E-0332-E939-A73A-5371348138A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AD5C7CBA-DE9E-D73B-0BBD-226C2E37D854}"/>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14C71617-E0AE-D6FE-F33D-62676FC0F43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979F555-689C-6A04-CF6B-B1D6EBE89D4F}"/>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1452760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1FE0-4C3A-AFDE-150E-905E928E3C2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C5E21D68-9236-27C5-4190-00385C530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B85579-C9EE-A412-B130-8916113151CF}"/>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9617A962-E8C5-A26D-DF22-92CDE93B461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26DB3EB-E98C-AD0D-44BB-68BA593F37DA}"/>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516681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8B5E-115E-8FCA-4F53-A4C76F158F93}"/>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71D5E840-F575-5A93-001E-3CB845D4A7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5A33671-6649-74B0-2AEF-A2FF65054D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AB0E56AF-FE70-C9D1-F908-155398D1FCB1}"/>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6" name="Footer Placeholder 5">
            <a:extLst>
              <a:ext uri="{FF2B5EF4-FFF2-40B4-BE49-F238E27FC236}">
                <a16:creationId xmlns:a16="http://schemas.microsoft.com/office/drawing/2014/main" id="{4D4D3E32-E164-A941-B917-23D329FEAE5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6211EF3-EBFB-1352-32FC-ABD1F1BAC5CA}"/>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1300255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E40B-E684-5D68-3869-8F00ED852778}"/>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AAC0D6E2-0765-919D-005F-64BC65330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9F2AE6-700F-8B63-7C8F-5F755A36A4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6759BDD4-21A6-752B-6E08-29762988C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445E55-C61B-E13F-4E24-301A925086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FC22FCE7-EFFC-87A3-AF90-6471BD5EB467}"/>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8" name="Footer Placeholder 7">
            <a:extLst>
              <a:ext uri="{FF2B5EF4-FFF2-40B4-BE49-F238E27FC236}">
                <a16:creationId xmlns:a16="http://schemas.microsoft.com/office/drawing/2014/main" id="{0B07DCB1-9AAA-D56B-BB2A-714CE03F708D}"/>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38416A8A-4130-668C-2BF2-7F7265923D08}"/>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3485903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3365-6483-28BC-0257-B345C3C5A251}"/>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5ADA9EC7-E342-768B-F4F0-B04B78467BED}"/>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4" name="Footer Placeholder 3">
            <a:extLst>
              <a:ext uri="{FF2B5EF4-FFF2-40B4-BE49-F238E27FC236}">
                <a16:creationId xmlns:a16="http://schemas.microsoft.com/office/drawing/2014/main" id="{4810E462-3FE6-986B-EB8A-9797F778C43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435E601C-BC18-46BE-28DB-2E9B2C0BD1C5}"/>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1620579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480E3-1B5B-C56A-5B14-5F0AD10DBE17}"/>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3" name="Footer Placeholder 2">
            <a:extLst>
              <a:ext uri="{FF2B5EF4-FFF2-40B4-BE49-F238E27FC236}">
                <a16:creationId xmlns:a16="http://schemas.microsoft.com/office/drawing/2014/main" id="{638C1377-3757-7944-4520-619C0F747DED}"/>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2B7C6221-2079-3C57-C7CA-87DCC7D2BB36}"/>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26875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Tijdelijke aanduiding voor datum 2"/>
          <p:cNvSpPr>
            <a:spLocks noGrp="1" noSelect="1"/>
          </p:cNvSpPr>
          <p:nvPr>
            <p:ph type="dt" sz="half" idx="10"/>
          </p:nvPr>
        </p:nvSpPr>
        <p:spPr/>
        <p:txBody>
          <a:bodyPr/>
          <a:lstStyle/>
          <a:p>
            <a:fld id="{2923B9C5-BE15-4844-92EA-6B5A4B794705}" type="datetime4">
              <a:rPr lang="nl-NL" noProof="1" smtClean="0"/>
              <a:t>7 november 2023</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4" name="Tijdelijke aanduiding voor tekst 2"/>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Light" panose="020B0606030504020204" pitchFamily="34" charset="0"/>
                <a:ea typeface="Open Sans Light" panose="020B0606030504020204" pitchFamily="34" charset="0"/>
                <a:cs typeface="Open Sans Light"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Tijdelijke aanduiding voor tekst 1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46417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DCBA-E88F-2D94-C409-6860E6BBA0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F59798D7-50FA-727C-5792-DD83F35FF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3D7C8A2B-3861-8698-513F-9F345FA72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62DDB2-4E6E-E940-F162-28E59C1E9166}"/>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6" name="Footer Placeholder 5">
            <a:extLst>
              <a:ext uri="{FF2B5EF4-FFF2-40B4-BE49-F238E27FC236}">
                <a16:creationId xmlns:a16="http://schemas.microsoft.com/office/drawing/2014/main" id="{D3C33F6E-9801-4479-2C70-E87CC3351FE7}"/>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36CB6CE-F800-505E-74BA-FCB6D3A33BE1}"/>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1755708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81B1-8236-BA1D-D692-B14891E20C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BDB9E1AA-ABA6-375C-D002-A0646C6B3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A23AFB49-CCE4-2EAD-1B0D-9F2259627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015419-F114-EC65-42B6-DD198F924D91}"/>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6" name="Footer Placeholder 5">
            <a:extLst>
              <a:ext uri="{FF2B5EF4-FFF2-40B4-BE49-F238E27FC236}">
                <a16:creationId xmlns:a16="http://schemas.microsoft.com/office/drawing/2014/main" id="{D01E6B78-ED59-01A8-9A74-2A7F80AC2AB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063C4B4D-65B0-1CAF-50A9-DD3C1B0230F5}"/>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303966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017B-FF93-7C6C-FCD1-A28EFA735702}"/>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58A3EB03-09F6-3619-21D7-F4D000795C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7555A1B2-07D1-1456-2350-5EC57B595830}"/>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0A40BD87-57F3-4A66-E3B6-A7D31DE3317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DE746BB-53A6-379C-0994-8C1927775206}"/>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2720785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49B31-CA70-64EF-CD22-68A3050055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DBCAFE72-EE1E-4C47-543A-D7DC4178CD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D2363770-8AA3-36FF-C8A5-465EDE077BCF}"/>
              </a:ext>
            </a:extLst>
          </p:cNvPr>
          <p:cNvSpPr>
            <a:spLocks noGrp="1"/>
          </p:cNvSpPr>
          <p:nvPr>
            <p:ph type="dt" sz="half" idx="10"/>
          </p:nvPr>
        </p:nvSpPr>
        <p:spPr/>
        <p:txBody>
          <a:body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4251C9DB-2E24-B92B-CAD0-00310B31DE1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20DF8A3-1103-92F3-1597-1732703831AE}"/>
              </a:ext>
            </a:extLst>
          </p:cNvPr>
          <p:cNvSpPr>
            <a:spLocks noGrp="1"/>
          </p:cNvSpPr>
          <p:nvPr>
            <p:ph type="sldNum" sz="quarter" idx="12"/>
          </p:nvPr>
        </p:nvSpPr>
        <p:spPr/>
        <p:txBody>
          <a:bodyPr/>
          <a:lstStyle/>
          <a:p>
            <a:fld id="{F55B18B7-5BCB-CF49-9E9E-774C735DDB21}" type="slidenum">
              <a:rPr lang="nl-NL" smtClean="0"/>
              <a:t>‹nr.›</a:t>
            </a:fld>
            <a:endParaRPr lang="nl-NL"/>
          </a:p>
        </p:txBody>
      </p:sp>
    </p:spTree>
    <p:extLst>
      <p:ext uri="{BB962C8B-B14F-4D97-AF65-F5344CB8AC3E}">
        <p14:creationId xmlns:p14="http://schemas.microsoft.com/office/powerpoint/2010/main" val="320587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Hoge titel, wit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668668E-406E-23BF-F962-A6690F0BA3C5}"/>
              </a:ext>
            </a:extLst>
          </p:cNvPr>
          <p:cNvSpPr>
            <a:spLocks noGrp="1"/>
          </p:cNvSpPr>
          <p:nvPr>
            <p:ph type="title" hasCustomPrompt="1"/>
          </p:nvPr>
        </p:nvSpPr>
        <p:spPr>
          <a:xfrm>
            <a:off x="546095" y="564971"/>
            <a:ext cx="11083259" cy="562648"/>
          </a:xfrm>
        </p:spPr>
        <p:txBody>
          <a:bodyPr anchor="b" anchorCtr="0">
            <a:normAutofit/>
          </a:bodyPr>
          <a:lstStyle>
            <a:lvl1pPr>
              <a:defRPr sz="2400" b="1">
                <a:solidFill>
                  <a:schemeClr val="accent6"/>
                </a:solidFill>
                <a:latin typeface="Palatino" pitchFamily="2" charset="77"/>
                <a:ea typeface="Palatino" pitchFamily="2" charset="77"/>
              </a:defRPr>
            </a:lvl1pPr>
          </a:lstStyle>
          <a:p>
            <a:r>
              <a:rPr lang="nl-NL"/>
              <a:t>Titel </a:t>
            </a:r>
          </a:p>
        </p:txBody>
      </p:sp>
      <p:sp>
        <p:nvSpPr>
          <p:cNvPr id="10" name="Tijdelijke aanduiding voor inhoud 2">
            <a:extLst>
              <a:ext uri="{FF2B5EF4-FFF2-40B4-BE49-F238E27FC236}">
                <a16:creationId xmlns:a16="http://schemas.microsoft.com/office/drawing/2014/main" id="{567B8F11-4DF1-2172-93DF-412593DA1663}"/>
              </a:ext>
            </a:extLst>
          </p:cNvPr>
          <p:cNvSpPr>
            <a:spLocks noGrp="1"/>
          </p:cNvSpPr>
          <p:nvPr>
            <p:ph idx="1"/>
          </p:nvPr>
        </p:nvSpPr>
        <p:spPr>
          <a:xfrm>
            <a:off x="546095" y="1403546"/>
            <a:ext cx="11083260" cy="4870034"/>
          </a:xfrm>
        </p:spPr>
        <p:txBody>
          <a:bodyPr>
            <a:normAutofit/>
          </a:bodyPr>
          <a:lstStyle>
            <a:lvl1pPr marL="457200" indent="-457200">
              <a:buFontTx/>
              <a:buBlip>
                <a:blip r:embed="rId3">
                  <a:extLst>
                    <a:ext uri="{96DAC541-7B7A-43D3-8B79-37D633B846F1}">
                      <asvg:svgBlip xmlns:asvg="http://schemas.microsoft.com/office/drawing/2016/SVG/main" r:embed="rId4"/>
                    </a:ext>
                  </a:extLst>
                </a:blip>
              </a:buBlip>
              <a:defRPr sz="2400">
                <a:latin typeface="Corbel" panose="020B0503020204020204" pitchFamily="34" charset="0"/>
              </a:defRPr>
            </a:lvl1pPr>
            <a:lvl2pPr marL="800100" indent="-342900">
              <a:buFontTx/>
              <a:buBlip>
                <a:blip r:embed="rId3">
                  <a:extLst>
                    <a:ext uri="{96DAC541-7B7A-43D3-8B79-37D633B846F1}">
                      <asvg:svgBlip xmlns:asvg="http://schemas.microsoft.com/office/drawing/2016/SVG/main" r:embed="rId4"/>
                    </a:ext>
                  </a:extLst>
                </a:blip>
              </a:buBlip>
              <a:defRPr sz="2200">
                <a:latin typeface="Corbel" panose="020B0503020204020204" pitchFamily="34" charset="0"/>
              </a:defRPr>
            </a:lvl2pPr>
            <a:lvl3pPr marL="1257300" indent="-342900">
              <a:buFontTx/>
              <a:buBlip>
                <a:blip r:embed="rId3">
                  <a:extLst>
                    <a:ext uri="{96DAC541-7B7A-43D3-8B79-37D633B846F1}">
                      <asvg:svgBlip xmlns:asvg="http://schemas.microsoft.com/office/drawing/2016/SVG/main" r:embed="rId4"/>
                    </a:ext>
                  </a:extLst>
                </a:blip>
              </a:buBlip>
              <a:defRPr sz="1800">
                <a:latin typeface="Corbel" panose="020B0503020204020204" pitchFamily="34" charset="0"/>
              </a:defRPr>
            </a:lvl3pPr>
            <a:lvl4pPr marL="1657350" indent="-285750">
              <a:buFontTx/>
              <a:buBlip>
                <a:blip r:embed="rId3">
                  <a:extLst>
                    <a:ext uri="{96DAC541-7B7A-43D3-8B79-37D633B846F1}">
                      <asvg:svgBlip xmlns:asvg="http://schemas.microsoft.com/office/drawing/2016/SVG/main" r:embed="rId4"/>
                    </a:ext>
                  </a:extLst>
                </a:blip>
              </a:buBlip>
              <a:defRPr sz="1600">
                <a:latin typeface="Corbel" panose="020B0503020204020204" pitchFamily="34" charset="0"/>
              </a:defRPr>
            </a:lvl4pPr>
            <a:lvl5pPr marL="2114550" indent="-285750">
              <a:buFontTx/>
              <a:buBlip>
                <a:blip r:embed="rId3">
                  <a:extLst>
                    <a:ext uri="{96DAC541-7B7A-43D3-8B79-37D633B846F1}">
                      <asvg:svgBlip xmlns:asvg="http://schemas.microsoft.com/office/drawing/2016/SVG/main" r:embed="rId4"/>
                    </a:ext>
                  </a:extLst>
                </a:blip>
              </a:buBlip>
              <a:defRPr sz="1400">
                <a:latin typeface="Corbel" panose="020B0503020204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44758048"/>
      </p:ext>
    </p:extLst>
  </p:cSld>
  <p:clrMapOvr>
    <a:masterClrMapping/>
  </p:clrMapOvr>
  <p:extLst>
    <p:ext uri="{DCECCB84-F9BA-43D5-87BE-67443E8EF086}">
      <p15:sldGuideLst xmlns:p15="http://schemas.microsoft.com/office/powerpoint/2012/main">
        <p15:guide id="1" pos="461">
          <p15:clr>
            <a:srgbClr val="FBAE40"/>
          </p15:clr>
        </p15:guide>
        <p15:guide id="2" pos="7242">
          <p15:clr>
            <a:srgbClr val="FBAE40"/>
          </p15:clr>
        </p15:guide>
        <p15:guide id="3" orient="horz" pos="4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Tijdelijke aanduiding voor datum 2"/>
          <p:cNvSpPr>
            <a:spLocks noGrp="1" noSelect="1"/>
          </p:cNvSpPr>
          <p:nvPr>
            <p:ph type="dt" sz="half" idx="10"/>
          </p:nvPr>
        </p:nvSpPr>
        <p:spPr/>
        <p:txBody>
          <a:bodyPr/>
          <a:lstStyle/>
          <a:p>
            <a:fld id="{2923B9C5-BE15-4844-92EA-6B5A4B794705}" type="datetime4">
              <a:rPr lang="nl-NL" noProof="1" smtClean="0"/>
              <a:t>7 november 2023</a:t>
            </a:fld>
            <a:endParaRPr lang="nl-NL" noProof="1"/>
          </a:p>
        </p:txBody>
      </p:sp>
      <p:sp>
        <p:nvSpPr>
          <p:cNvPr id="4" name="Tijdelijke aanduiding voor voettekst 3"/>
          <p:cNvSpPr>
            <a:spLocks noGrp="1" noSelect="1"/>
          </p:cNvSpPr>
          <p:nvPr>
            <p:ph type="ftr" sz="quarter" idx="11"/>
          </p:nvPr>
        </p:nvSpPr>
        <p:spPr/>
        <p:txBody>
          <a:bodyPr/>
          <a:lstStyle/>
          <a:p>
            <a:r>
              <a:rPr lang="nl-NL" noProof="1"/>
              <a:t>[Voettekst]</a:t>
            </a:r>
          </a:p>
        </p:txBody>
      </p:sp>
      <p:sp>
        <p:nvSpPr>
          <p:cNvPr id="5" name="Tijdelijke aanduiding voor dianummer 4"/>
          <p:cNvSpPr>
            <a:spLocks noGrp="1" noSelect="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6" name="Tijdelijke aanduiding voor teks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5" name="Tijdelijke aanduiding voor tekst 3"/>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4" name="Tijdelijke aanduiding voor tekst 2"/>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Tijdelijke aanduiding voor tekst 1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a:t>
            </a:r>
          </a:p>
        </p:txBody>
      </p:sp>
      <p:sp>
        <p:nvSpPr>
          <p:cNvPr id="2" name="***Titel 1"/>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7"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[kopregel]J</a:t>
            </a:r>
          </a:p>
          <a:p>
            <a:pPr lvl="0"/>
            <a:r>
              <a:rPr lang="nl-NL"/>
              <a:t>JU-LEVEL1=Standaard</a:t>
            </a:r>
            <a:endParaRPr lang="nl-NL"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dia wit">
    <p:bg>
      <p:bgPr>
        <a:solidFill>
          <a:srgbClr val="FFFFFF"/>
        </a:solidFill>
        <a:effectLst/>
      </p:bgPr>
    </p:bg>
    <p:spTree>
      <p:nvGrpSpPr>
        <p:cNvPr id="1" name=""/>
        <p:cNvGrpSpPr/>
        <p:nvPr/>
      </p:nvGrpSpPr>
      <p:grpSpPr>
        <a:xfrm>
          <a:off x="0" y="0"/>
          <a:ext cx="0" cy="0"/>
          <a:chOff x="0" y="0"/>
          <a:chExt cx="0" cy="0"/>
        </a:xfrm>
      </p:grpSpPr>
      <p:sp>
        <p:nvSpPr>
          <p:cNvPr id="4" name="Tijdelijke aanduiding voor tekst 3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dia Red Impact">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ussendia Lady bug">
    <p:bg>
      <p:bgPr>
        <a:solidFill>
          <a:srgbClr val="8C201B"/>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Maroon">
    <p:bg>
      <p:bgPr>
        <a:solidFill>
          <a:srgbClr val="730E04"/>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Tijdelijke aanduiding voor tekst 3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ekst 2-kolomsindeling">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noSelect="1"/>
          </p:cNvSpPr>
          <p:nvPr>
            <p:ph type="dt" sz="half" idx="10"/>
          </p:nvPr>
        </p:nvSpPr>
        <p:spPr/>
        <p:txBody>
          <a:bodyPr/>
          <a:lstStyle/>
          <a:p>
            <a:fld id="{3173DE11-90EF-4400-A6F5-8A2DCCBD9698}" type="datetime4">
              <a:rPr lang="nl-NL" noProof="1" smtClean="0"/>
              <a:t>7 november 2023</a:t>
            </a:fld>
            <a:endParaRPr lang="nl-NL" noProof="1"/>
          </a:p>
        </p:txBody>
      </p:sp>
      <p:sp>
        <p:nvSpPr>
          <p:cNvPr id="8" name="Tijdelijke aanduiding voor voettekst 7"/>
          <p:cNvSpPr>
            <a:spLocks noGrp="1" noSelect="1"/>
          </p:cNvSpPr>
          <p:nvPr>
            <p:ph type="ftr" sz="quarter" idx="11"/>
          </p:nvPr>
        </p:nvSpPr>
        <p:spPr/>
        <p:txBody>
          <a:bodyPr/>
          <a:lstStyle/>
          <a:p>
            <a:r>
              <a:rPr lang="nl-NL" noProof="1"/>
              <a:t>[Voettekst]</a:t>
            </a:r>
          </a:p>
        </p:txBody>
      </p:sp>
      <p:sp>
        <p:nvSpPr>
          <p:cNvPr id="9" name="Tijdelijke aanduiding voor dianummer 8"/>
          <p:cNvSpPr>
            <a:spLocks noGrp="1" noSelect="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
        <p:nvSpPr>
          <p:cNvPr id="5" name="Tijdelijke aanduiding voor tekst 4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4" name="Tijdelijke aanduiding voor datum 3"/>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7 november 2023</a:t>
            </a:fld>
            <a:endParaRPr lang="nl-NL" noProof="1"/>
          </a:p>
        </p:txBody>
      </p:sp>
      <p:sp>
        <p:nvSpPr>
          <p:cNvPr id="5" name="Tijdelijke aanduiding voor voettekst 4"/>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Tijdelijke aanduiding voor dianummer 5"/>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3" name="Tijdelijke aanduiding voor tekst 2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nummer 1e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p:txBody>
      </p:sp>
      <p:sp>
        <p:nvSpPr>
          <p:cNvPr id="2" name="Tijdelijke aanduiding voor titel 1"/>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nl-NL" noProof="1"/>
              <a:t>[Titel]</a:t>
            </a:r>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4" r:id="rId21"/>
    <p:sldLayoutId id="2147483759" r:id="rId22"/>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0DD19-77C4-8716-8613-F679D8CD1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47754230-D420-A311-AA3E-0EA004939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AA510069-B2E7-171F-280E-9ACEE7334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AFE9B-3F64-DC45-BF4E-F5D5A807F4DA}" type="datetimeFigureOut">
              <a:rPr lang="nl-NL" smtClean="0"/>
              <a:t>7-11-2023</a:t>
            </a:fld>
            <a:endParaRPr lang="nl-NL"/>
          </a:p>
        </p:txBody>
      </p:sp>
      <p:sp>
        <p:nvSpPr>
          <p:cNvPr id="5" name="Footer Placeholder 4">
            <a:extLst>
              <a:ext uri="{FF2B5EF4-FFF2-40B4-BE49-F238E27FC236}">
                <a16:creationId xmlns:a16="http://schemas.microsoft.com/office/drawing/2014/main" id="{ECEFCB77-07EB-3B60-B912-7354847A9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8F8077AC-B800-0B77-1C98-7601D53F3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18B7-5BCB-CF49-9E9E-774C735DDB21}" type="slidenum">
              <a:rPr lang="nl-NL" smtClean="0"/>
              <a:t>‹nr.›</a:t>
            </a:fld>
            <a:endParaRPr lang="nl-NL"/>
          </a:p>
        </p:txBody>
      </p:sp>
    </p:spTree>
    <p:extLst>
      <p:ext uri="{BB962C8B-B14F-4D97-AF65-F5344CB8AC3E}">
        <p14:creationId xmlns:p14="http://schemas.microsoft.com/office/powerpoint/2010/main" val="413064313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4.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Pa2ITPKW3d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16.jpg"/><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harrievanrooij@ziggo.n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747F5D6-6795-4049-A640-F6ED3FA12711}"/>
              </a:ext>
            </a:extLst>
          </p:cNvPr>
          <p:cNvSpPr>
            <a:spLocks noGrp="1"/>
          </p:cNvSpPr>
          <p:nvPr>
            <p:ph type="body" sz="quarter" idx="14"/>
          </p:nvPr>
        </p:nvSpPr>
        <p:spPr>
          <a:xfrm>
            <a:off x="822624" y="5372733"/>
            <a:ext cx="8784976" cy="507904"/>
          </a:xfrm>
        </p:spPr>
        <p:txBody>
          <a:bodyPr/>
          <a:lstStyle/>
          <a:p>
            <a:r>
              <a:rPr lang="nl-NL" sz="2400" dirty="0">
                <a:solidFill>
                  <a:schemeClr val="bg1"/>
                </a:solidFill>
              </a:rPr>
              <a:t>Hoe luisteren zorgt voor betere ideeën en relaties </a:t>
            </a:r>
          </a:p>
        </p:txBody>
      </p:sp>
      <p:sp>
        <p:nvSpPr>
          <p:cNvPr id="5" name="Tijdelijke aanduiding voor tekst 4"/>
          <p:cNvSpPr>
            <a:spLocks noGrp="1"/>
          </p:cNvSpPr>
          <p:nvPr>
            <p:ph type="body" sz="quarter" idx="13"/>
          </p:nvPr>
        </p:nvSpPr>
        <p:spPr>
          <a:xfrm>
            <a:off x="767408" y="2708920"/>
            <a:ext cx="4745529" cy="1872208"/>
          </a:xfrm>
        </p:spPr>
        <p:txBody>
          <a:bodyPr/>
          <a:lstStyle/>
          <a:p>
            <a:r>
              <a:rPr lang="nl-NL" sz="7200" dirty="0"/>
              <a:t>Geweldig, ik zat ernaast!</a:t>
            </a:r>
          </a:p>
        </p:txBody>
      </p:sp>
      <p:pic>
        <p:nvPicPr>
          <p:cNvPr id="2" name="Afbeelding 1">
            <a:extLst>
              <a:ext uri="{FF2B5EF4-FFF2-40B4-BE49-F238E27FC236}">
                <a16:creationId xmlns:a16="http://schemas.microsoft.com/office/drawing/2014/main" id="{D4D0481D-3A7A-73DA-F6AC-ADF378704FDE}"/>
              </a:ext>
            </a:extLst>
          </p:cNvPr>
          <p:cNvPicPr>
            <a:picLocks noChangeAspect="1"/>
          </p:cNvPicPr>
          <p:nvPr/>
        </p:nvPicPr>
        <p:blipFill rotWithShape="1">
          <a:blip r:embed="rId3"/>
          <a:srcRect l="1322" t="2971" r="51819" b="3051"/>
          <a:stretch/>
        </p:blipFill>
        <p:spPr>
          <a:xfrm>
            <a:off x="6528048" y="1029499"/>
            <a:ext cx="5105569" cy="4163104"/>
          </a:xfrm>
          <a:prstGeom prst="rect">
            <a:avLst/>
          </a:prstGeom>
        </p:spPr>
      </p:pic>
      <p:sp>
        <p:nvSpPr>
          <p:cNvPr id="3" name="Rechthoek 2">
            <a:extLst>
              <a:ext uri="{FF2B5EF4-FFF2-40B4-BE49-F238E27FC236}">
                <a16:creationId xmlns:a16="http://schemas.microsoft.com/office/drawing/2014/main" id="{0BFF7848-0886-B2EF-A997-7503FB62E8BC}"/>
              </a:ext>
            </a:extLst>
          </p:cNvPr>
          <p:cNvSpPr/>
          <p:nvPr/>
        </p:nvSpPr>
        <p:spPr>
          <a:xfrm>
            <a:off x="845568" y="4653136"/>
            <a:ext cx="1587748" cy="7200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446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1124656" cy="993638"/>
          </a:xfrm>
        </p:spPr>
        <p:txBody>
          <a:bodyPr/>
          <a:lstStyle/>
          <a:p>
            <a:r>
              <a:rPr lang="nl-NL" b="1" dirty="0">
                <a:solidFill>
                  <a:schemeClr val="accent5"/>
                </a:solidFill>
                <a:latin typeface="+mn-lt"/>
              </a:rPr>
              <a:t>Elkaar ongelukkig communiceren</a:t>
            </a:r>
          </a:p>
        </p:txBody>
      </p:sp>
      <p:sp>
        <p:nvSpPr>
          <p:cNvPr id="14" name="Rechthoek 13">
            <a:extLst>
              <a:ext uri="{FF2B5EF4-FFF2-40B4-BE49-F238E27FC236}">
                <a16:creationId xmlns:a16="http://schemas.microsoft.com/office/drawing/2014/main" id="{3E0D3F06-35F5-4A9D-5D11-957BA78654A2}"/>
              </a:ext>
            </a:extLst>
          </p:cNvPr>
          <p:cNvSpPr/>
          <p:nvPr/>
        </p:nvSpPr>
        <p:spPr>
          <a:xfrm>
            <a:off x="876000" y="1736030"/>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876000" y="2420888"/>
            <a:ext cx="10298980" cy="3203575"/>
          </a:xfrm>
        </p:spPr>
        <p:txBody>
          <a:bodyPr/>
          <a:lstStyle/>
          <a:p>
            <a:endParaRPr lang="nl-NL" sz="2800" dirty="0">
              <a:solidFill>
                <a:schemeClr val="tx1"/>
              </a:solidFill>
              <a:latin typeface="+mn-lt"/>
            </a:endParaRPr>
          </a:p>
          <a:p>
            <a:endParaRPr lang="nl-NL" sz="2800" dirty="0">
              <a:solidFill>
                <a:schemeClr val="tx1"/>
              </a:solidFill>
              <a:latin typeface="+mn-lt"/>
            </a:endParaRPr>
          </a:p>
          <a:p>
            <a:pPr algn="l"/>
            <a:endParaRPr lang="nl-NL" sz="2800" dirty="0">
              <a:solidFill>
                <a:schemeClr val="tx1"/>
              </a:solidFill>
            </a:endParaRPr>
          </a:p>
        </p:txBody>
      </p:sp>
      <p:pic>
        <p:nvPicPr>
          <p:cNvPr id="3" name="Afbeelding 2">
            <a:extLst>
              <a:ext uri="{FF2B5EF4-FFF2-40B4-BE49-F238E27FC236}">
                <a16:creationId xmlns:a16="http://schemas.microsoft.com/office/drawing/2014/main" id="{544CC5B1-A312-3BA1-C45A-4BF88DEB1219}"/>
              </a:ext>
            </a:extLst>
          </p:cNvPr>
          <p:cNvPicPr>
            <a:picLocks noChangeAspect="1"/>
          </p:cNvPicPr>
          <p:nvPr/>
        </p:nvPicPr>
        <p:blipFill rotWithShape="1">
          <a:blip r:embed="rId3"/>
          <a:srcRect b="6279"/>
          <a:stretch/>
        </p:blipFill>
        <p:spPr>
          <a:xfrm>
            <a:off x="2407666" y="2240868"/>
            <a:ext cx="7376668" cy="3816425"/>
          </a:xfrm>
          <a:prstGeom prst="rect">
            <a:avLst/>
          </a:prstGeom>
        </p:spPr>
      </p:pic>
    </p:spTree>
    <p:extLst>
      <p:ext uri="{BB962C8B-B14F-4D97-AF65-F5344CB8AC3E}">
        <p14:creationId xmlns:p14="http://schemas.microsoft.com/office/powerpoint/2010/main" val="307849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36167-67D9-24C6-624E-4BDE6248247C}"/>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9E7EC574-4352-8A4B-9A0D-40E1F43C7F80}"/>
              </a:ext>
            </a:extLst>
          </p:cNvPr>
          <p:cNvPicPr>
            <a:picLocks noChangeAspect="1"/>
          </p:cNvPicPr>
          <p:nvPr/>
        </p:nvPicPr>
        <p:blipFill>
          <a:blip r:embed="rId3"/>
          <a:stretch>
            <a:fillRect/>
          </a:stretch>
        </p:blipFill>
        <p:spPr>
          <a:xfrm>
            <a:off x="2999656" y="1935540"/>
            <a:ext cx="5800664" cy="3248372"/>
          </a:xfrm>
          <a:prstGeom prst="rect">
            <a:avLst/>
          </a:prstGeom>
        </p:spPr>
      </p:pic>
    </p:spTree>
    <p:extLst>
      <p:ext uri="{BB962C8B-B14F-4D97-AF65-F5344CB8AC3E}">
        <p14:creationId xmlns:p14="http://schemas.microsoft.com/office/powerpoint/2010/main" val="271715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9658FAE-FFEC-7847-64BA-D6DCF04CF126}"/>
              </a:ext>
            </a:extLst>
          </p:cNvPr>
          <p:cNvSpPr/>
          <p:nvPr/>
        </p:nvSpPr>
        <p:spPr>
          <a:xfrm>
            <a:off x="145144" y="6311725"/>
            <a:ext cx="2583542" cy="47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Tijdelijke aanduiding voor inhoud 4" descr="Afbeelding met kaars, meubels, overdekt, kerk&#10;&#10;Automatisch gegenereerde beschrijving">
            <a:extLst>
              <a:ext uri="{FF2B5EF4-FFF2-40B4-BE49-F238E27FC236}">
                <a16:creationId xmlns:a16="http://schemas.microsoft.com/office/drawing/2014/main" id="{F4303A22-BBAD-00B1-A4F1-0A4CA61BD132}"/>
              </a:ext>
            </a:extLst>
          </p:cNvPr>
          <p:cNvPicPr>
            <a:picLocks noChangeAspect="1"/>
          </p:cNvPicPr>
          <p:nvPr/>
        </p:nvPicPr>
        <p:blipFill rotWithShape="1">
          <a:blip r:embed="rId2"/>
          <a:srcRect t="15413"/>
          <a:stretch/>
        </p:blipFill>
        <p:spPr>
          <a:xfrm>
            <a:off x="449729" y="1118418"/>
            <a:ext cx="7372988" cy="5053784"/>
          </a:xfrm>
          <a:prstGeom prst="roundRect">
            <a:avLst/>
          </a:prstGeom>
          <a:noFill/>
        </p:spPr>
      </p:pic>
      <p:pic>
        <p:nvPicPr>
          <p:cNvPr id="3" name="Tijdelijke aanduiding voor inhoud 8" descr="Afbeelding met overdekt, gebouw, hal&#10;&#10;Automatisch gegenereerde beschrijving">
            <a:extLst>
              <a:ext uri="{FF2B5EF4-FFF2-40B4-BE49-F238E27FC236}">
                <a16:creationId xmlns:a16="http://schemas.microsoft.com/office/drawing/2014/main" id="{E92D0108-1E46-F070-C251-4833B2A37999}"/>
              </a:ext>
            </a:extLst>
          </p:cNvPr>
          <p:cNvPicPr>
            <a:picLocks noChangeAspect="1"/>
          </p:cNvPicPr>
          <p:nvPr/>
        </p:nvPicPr>
        <p:blipFill rotWithShape="1">
          <a:blip r:embed="rId3"/>
          <a:srcRect l="1124" r="7766" b="1"/>
          <a:stretch/>
        </p:blipFill>
        <p:spPr>
          <a:xfrm>
            <a:off x="8245455" y="1118417"/>
            <a:ext cx="3529658" cy="2310583"/>
          </a:xfrm>
          <a:prstGeom prst="roundRect">
            <a:avLst/>
          </a:prstGeom>
          <a:noFill/>
        </p:spPr>
      </p:pic>
      <p:pic>
        <p:nvPicPr>
          <p:cNvPr id="6" name="Tijdelijke aanduiding voor inhoud 4" descr="Afbeelding met massa, buitenshuis, kleding, Menselijk gezicht&#10;&#10;Automatisch gegenereerde beschrijving">
            <a:extLst>
              <a:ext uri="{FF2B5EF4-FFF2-40B4-BE49-F238E27FC236}">
                <a16:creationId xmlns:a16="http://schemas.microsoft.com/office/drawing/2014/main" id="{F681D3A9-62B1-B2A0-99FE-1E99121665D3}"/>
              </a:ext>
            </a:extLst>
          </p:cNvPr>
          <p:cNvPicPr>
            <a:picLocks noChangeAspect="1"/>
          </p:cNvPicPr>
          <p:nvPr/>
        </p:nvPicPr>
        <p:blipFill rotWithShape="1">
          <a:blip r:embed="rId4"/>
          <a:srcRect t="10295" b="5436"/>
          <a:stretch/>
        </p:blipFill>
        <p:spPr>
          <a:xfrm>
            <a:off x="8245455" y="3826559"/>
            <a:ext cx="3529658" cy="2345641"/>
          </a:xfrm>
          <a:prstGeom prst="roundRect">
            <a:avLst/>
          </a:prstGeom>
          <a:noFill/>
        </p:spPr>
      </p:pic>
      <p:sp>
        <p:nvSpPr>
          <p:cNvPr id="4" name="TextBox 105">
            <a:extLst>
              <a:ext uri="{FF2B5EF4-FFF2-40B4-BE49-F238E27FC236}">
                <a16:creationId xmlns:a16="http://schemas.microsoft.com/office/drawing/2014/main" id="{976D073A-42D7-47D9-047A-AAEE45E97BBD}"/>
              </a:ext>
            </a:extLst>
          </p:cNvPr>
          <p:cNvSpPr txBox="1"/>
          <p:nvPr/>
        </p:nvSpPr>
        <p:spPr>
          <a:xfrm>
            <a:off x="451968" y="677805"/>
            <a:ext cx="4691136" cy="919401"/>
          </a:xfrm>
          <a:prstGeom prst="roundRect">
            <a:avLst/>
          </a:prstGeom>
          <a:solidFill>
            <a:schemeClr val="accent4">
              <a:lumMod val="40000"/>
              <a:lumOff val="60000"/>
            </a:schemeClr>
          </a:solid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Preken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(Dominee)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Idealen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uitdragen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overtuigen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46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440000" cy="720000"/>
          </a:xfrm>
        </p:spPr>
        <p:txBody>
          <a:bodyPr/>
          <a:lstStyle/>
          <a:p>
            <a:r>
              <a:rPr lang="nl-NL" b="1" dirty="0">
                <a:solidFill>
                  <a:schemeClr val="accent5"/>
                </a:solidFill>
                <a:latin typeface="+mn-lt"/>
              </a:rPr>
              <a:t>Preken</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nl-NL" sz="2100" b="0" i="0" u="none" strike="noStrike" kern="1200" cap="none" spc="0" normalizeH="0" baseline="0" noProof="0">
              <a:ln>
                <a:noFill/>
              </a:ln>
              <a:solidFill>
                <a:srgbClr val="E3000B"/>
              </a:solidFill>
              <a:effectLst/>
              <a:uLnTx/>
              <a:uFillTx/>
              <a:latin typeface="Open Sans"/>
              <a:ea typeface="+mn-ea"/>
              <a:cs typeface="+mn-cs"/>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1017712" y="2215838"/>
            <a:ext cx="10766920" cy="3203575"/>
          </a:xfrm>
        </p:spPr>
        <p:txBody>
          <a:bodyPr/>
          <a:lstStyle/>
          <a:p>
            <a:pPr algn="l"/>
            <a:endParaRPr lang="nl-NL" sz="2800" dirty="0"/>
          </a:p>
        </p:txBody>
      </p:sp>
      <p:pic>
        <p:nvPicPr>
          <p:cNvPr id="3" name="Afbeelding 2">
            <a:extLst>
              <a:ext uri="{FF2B5EF4-FFF2-40B4-BE49-F238E27FC236}">
                <a16:creationId xmlns:a16="http://schemas.microsoft.com/office/drawing/2014/main" id="{E14644BB-6C78-BE18-6CE9-15243D114102}"/>
              </a:ext>
            </a:extLst>
          </p:cNvPr>
          <p:cNvPicPr>
            <a:picLocks noChangeAspect="1"/>
          </p:cNvPicPr>
          <p:nvPr/>
        </p:nvPicPr>
        <p:blipFill>
          <a:blip r:embed="rId3"/>
          <a:stretch>
            <a:fillRect/>
          </a:stretch>
        </p:blipFill>
        <p:spPr>
          <a:xfrm>
            <a:off x="263352" y="2306695"/>
            <a:ext cx="4132922" cy="3095702"/>
          </a:xfrm>
          <a:prstGeom prst="rect">
            <a:avLst/>
          </a:prstGeom>
        </p:spPr>
      </p:pic>
      <p:pic>
        <p:nvPicPr>
          <p:cNvPr id="1028" name="Picture 4" descr="Welke foto's van Zwarte Piet mag je nog op Facebook zetten? Dit zijn de  regels | Tech | AD.nl">
            <a:extLst>
              <a:ext uri="{FF2B5EF4-FFF2-40B4-BE49-F238E27FC236}">
                <a16:creationId xmlns:a16="http://schemas.microsoft.com/office/drawing/2014/main" id="{8E326CB5-1327-4169-F9D6-7F250AE2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836" y="2323711"/>
            <a:ext cx="4132922" cy="309570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C78133EB-8A54-29EA-237E-044A6E40441D}"/>
              </a:ext>
            </a:extLst>
          </p:cNvPr>
          <p:cNvPicPr>
            <a:picLocks noChangeAspect="1"/>
          </p:cNvPicPr>
          <p:nvPr/>
        </p:nvPicPr>
        <p:blipFill>
          <a:blip r:embed="rId5"/>
          <a:stretch>
            <a:fillRect/>
          </a:stretch>
        </p:blipFill>
        <p:spPr>
          <a:xfrm>
            <a:off x="9027417" y="2306696"/>
            <a:ext cx="2757515" cy="3095701"/>
          </a:xfrm>
          <a:prstGeom prst="rect">
            <a:avLst/>
          </a:prstGeom>
        </p:spPr>
      </p:pic>
    </p:spTree>
    <p:extLst>
      <p:ext uri="{BB962C8B-B14F-4D97-AF65-F5344CB8AC3E}">
        <p14:creationId xmlns:p14="http://schemas.microsoft.com/office/powerpoint/2010/main" val="3292198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440000" cy="720000"/>
          </a:xfrm>
        </p:spPr>
        <p:txBody>
          <a:bodyPr/>
          <a:lstStyle/>
          <a:p>
            <a:endParaRPr lang="nl-NL" b="1" dirty="0">
              <a:solidFill>
                <a:schemeClr val="accent5"/>
              </a:solidFill>
              <a:latin typeface="+mn-lt"/>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1199456" y="3022208"/>
            <a:ext cx="10298980" cy="3203575"/>
          </a:xfrm>
        </p:spPr>
        <p:txBody>
          <a:bodyPr/>
          <a:lstStyle/>
          <a:p>
            <a:pPr algn="l"/>
            <a:endParaRPr lang="nl-NL" sz="2800" dirty="0">
              <a:solidFill>
                <a:schemeClr val="tx1"/>
              </a:solidFill>
              <a:latin typeface="+mn-lt"/>
            </a:endParaRPr>
          </a:p>
        </p:txBody>
      </p:sp>
      <p:pic>
        <p:nvPicPr>
          <p:cNvPr id="5" name="Afbeelding 4">
            <a:extLst>
              <a:ext uri="{FF2B5EF4-FFF2-40B4-BE49-F238E27FC236}">
                <a16:creationId xmlns:a16="http://schemas.microsoft.com/office/drawing/2014/main" id="{2C459C08-626F-6614-BCD1-D367339CF982}"/>
              </a:ext>
            </a:extLst>
          </p:cNvPr>
          <p:cNvPicPr>
            <a:picLocks noChangeAspect="1"/>
          </p:cNvPicPr>
          <p:nvPr/>
        </p:nvPicPr>
        <p:blipFill>
          <a:blip r:embed="rId3"/>
          <a:stretch>
            <a:fillRect/>
          </a:stretch>
        </p:blipFill>
        <p:spPr>
          <a:xfrm>
            <a:off x="1343472" y="764704"/>
            <a:ext cx="8582025" cy="5715000"/>
          </a:xfrm>
          <a:prstGeom prst="rect">
            <a:avLst/>
          </a:prstGeom>
        </p:spPr>
      </p:pic>
    </p:spTree>
    <p:extLst>
      <p:ext uri="{BB962C8B-B14F-4D97-AF65-F5344CB8AC3E}">
        <p14:creationId xmlns:p14="http://schemas.microsoft.com/office/powerpoint/2010/main" val="187601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4162DE-5598-286B-7A3C-29565F93047B}"/>
              </a:ext>
            </a:extLst>
          </p:cNvPr>
          <p:cNvSpPr>
            <a:spLocks noGrp="1"/>
          </p:cNvSpPr>
          <p:nvPr>
            <p:ph type="body" sz="quarter" idx="10"/>
          </p:nvPr>
        </p:nvSpPr>
        <p:spPr/>
        <p:txBody>
          <a:bodyPr/>
          <a:lstStyle/>
          <a:p>
            <a:r>
              <a:rPr lang="nl-NL" sz="3600" cap="none" dirty="0">
                <a:solidFill>
                  <a:schemeClr val="tx1"/>
                </a:solidFill>
                <a:latin typeface="+mn-lt"/>
              </a:rPr>
              <a:t>Vraag: hoe kan iemand wél van mening veranderen?</a:t>
            </a:r>
          </a:p>
        </p:txBody>
      </p:sp>
    </p:spTree>
    <p:extLst>
      <p:ext uri="{BB962C8B-B14F-4D97-AF65-F5344CB8AC3E}">
        <p14:creationId xmlns:p14="http://schemas.microsoft.com/office/powerpoint/2010/main" val="273005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9658FAE-FFEC-7847-64BA-D6DCF04CF126}"/>
              </a:ext>
            </a:extLst>
          </p:cNvPr>
          <p:cNvSpPr/>
          <p:nvPr/>
        </p:nvSpPr>
        <p:spPr>
          <a:xfrm>
            <a:off x="145144" y="6311725"/>
            <a:ext cx="2583542" cy="47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Tijdelijke aanduiding voor inhoud 4" descr="Afbeelding met kaars, meubels, overdekt, kerk&#10;&#10;Automatisch gegenereerde beschrijving">
            <a:extLst>
              <a:ext uri="{FF2B5EF4-FFF2-40B4-BE49-F238E27FC236}">
                <a16:creationId xmlns:a16="http://schemas.microsoft.com/office/drawing/2014/main" id="{F4303A22-BBAD-00B1-A4F1-0A4CA61BD132}"/>
              </a:ext>
            </a:extLst>
          </p:cNvPr>
          <p:cNvPicPr>
            <a:picLocks noChangeAspect="1"/>
          </p:cNvPicPr>
          <p:nvPr/>
        </p:nvPicPr>
        <p:blipFill rotWithShape="1">
          <a:blip r:embed="rId3"/>
          <a:srcRect t="15413"/>
          <a:stretch/>
        </p:blipFill>
        <p:spPr>
          <a:xfrm>
            <a:off x="8317963" y="3966082"/>
            <a:ext cx="3422069" cy="2345643"/>
          </a:xfrm>
          <a:prstGeom prst="roundRect">
            <a:avLst/>
          </a:prstGeom>
          <a:noFill/>
        </p:spPr>
      </p:pic>
      <p:pic>
        <p:nvPicPr>
          <p:cNvPr id="3" name="Tijdelijke aanduiding voor inhoud 8" descr="Afbeelding met overdekt, gebouw, hal&#10;&#10;Automatisch gegenereerde beschrijving">
            <a:extLst>
              <a:ext uri="{FF2B5EF4-FFF2-40B4-BE49-F238E27FC236}">
                <a16:creationId xmlns:a16="http://schemas.microsoft.com/office/drawing/2014/main" id="{E92D0108-1E46-F070-C251-4833B2A37999}"/>
              </a:ext>
            </a:extLst>
          </p:cNvPr>
          <p:cNvPicPr>
            <a:picLocks noChangeAspect="1"/>
          </p:cNvPicPr>
          <p:nvPr/>
        </p:nvPicPr>
        <p:blipFill rotWithShape="1">
          <a:blip r:embed="rId4"/>
          <a:srcRect l="1124" r="7766" b="1"/>
          <a:stretch/>
        </p:blipFill>
        <p:spPr>
          <a:xfrm>
            <a:off x="398174" y="1404524"/>
            <a:ext cx="7607447" cy="4979983"/>
          </a:xfrm>
          <a:prstGeom prst="roundRect">
            <a:avLst/>
          </a:prstGeom>
          <a:noFill/>
        </p:spPr>
      </p:pic>
      <p:pic>
        <p:nvPicPr>
          <p:cNvPr id="6" name="Tijdelijke aanduiding voor inhoud 4" descr="Afbeelding met massa, buitenshuis, kleding, Menselijk gezicht&#10;&#10;Automatisch gegenereerde beschrijving">
            <a:extLst>
              <a:ext uri="{FF2B5EF4-FFF2-40B4-BE49-F238E27FC236}">
                <a16:creationId xmlns:a16="http://schemas.microsoft.com/office/drawing/2014/main" id="{F681D3A9-62B1-B2A0-99FE-1E99121665D3}"/>
              </a:ext>
            </a:extLst>
          </p:cNvPr>
          <p:cNvPicPr>
            <a:picLocks noChangeAspect="1"/>
          </p:cNvPicPr>
          <p:nvPr/>
        </p:nvPicPr>
        <p:blipFill rotWithShape="1">
          <a:blip r:embed="rId5"/>
          <a:srcRect t="10295" b="5436"/>
          <a:stretch/>
        </p:blipFill>
        <p:spPr>
          <a:xfrm>
            <a:off x="8264168" y="1137505"/>
            <a:ext cx="3529658" cy="2345641"/>
          </a:xfrm>
          <a:prstGeom prst="roundRect">
            <a:avLst/>
          </a:prstGeom>
          <a:noFill/>
        </p:spPr>
      </p:pic>
      <p:sp>
        <p:nvSpPr>
          <p:cNvPr id="4" name="TextBox 105">
            <a:extLst>
              <a:ext uri="{FF2B5EF4-FFF2-40B4-BE49-F238E27FC236}">
                <a16:creationId xmlns:a16="http://schemas.microsoft.com/office/drawing/2014/main" id="{976D073A-42D7-47D9-047A-AAEE45E97BBD}"/>
              </a:ext>
            </a:extLst>
          </p:cNvPr>
          <p:cNvSpPr txBox="1"/>
          <p:nvPr/>
        </p:nvSpPr>
        <p:spPr>
          <a:xfrm>
            <a:off x="259444" y="473493"/>
            <a:ext cx="4691136" cy="1328023"/>
          </a:xfrm>
          <a:prstGeom prst="roundRect">
            <a:avLst/>
          </a:prstGeom>
          <a:solidFill>
            <a:schemeClr val="accent1">
              <a:lumMod val="40000"/>
              <a:lumOff val="60000"/>
            </a:schemeClr>
          </a:solid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Gladstrijken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Politicus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Steun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genereren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spanningen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verminderen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ontproblematiseren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56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0FF7295-9541-7E61-508F-368AA7A88ABC}"/>
              </a:ext>
            </a:extLst>
          </p:cNvPr>
          <p:cNvSpPr txBox="1">
            <a:spLocks/>
          </p:cNvSpPr>
          <p:nvPr/>
        </p:nvSpPr>
        <p:spPr bwMode="gray">
          <a:xfrm>
            <a:off x="1055440" y="980728"/>
            <a:ext cx="1512168"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endParaRPr lang="nl-NL" sz="8000" dirty="0">
              <a:solidFill>
                <a:schemeClr val="accent1"/>
              </a:solidFill>
            </a:endParaRPr>
          </a:p>
        </p:txBody>
      </p:sp>
      <p:pic>
        <p:nvPicPr>
          <p:cNvPr id="12" name="Afbeelding 11">
            <a:extLst>
              <a:ext uri="{FF2B5EF4-FFF2-40B4-BE49-F238E27FC236}">
                <a16:creationId xmlns:a16="http://schemas.microsoft.com/office/drawing/2014/main" id="{90539D29-E705-CDC9-BF12-1F5DC305B5FF}"/>
              </a:ext>
            </a:extLst>
          </p:cNvPr>
          <p:cNvPicPr>
            <a:picLocks noChangeAspect="1"/>
          </p:cNvPicPr>
          <p:nvPr/>
        </p:nvPicPr>
        <p:blipFill>
          <a:blip r:embed="rId3"/>
          <a:stretch>
            <a:fillRect/>
          </a:stretch>
        </p:blipFill>
        <p:spPr>
          <a:xfrm>
            <a:off x="839416" y="692102"/>
            <a:ext cx="7772400" cy="5473795"/>
          </a:xfrm>
          <a:prstGeom prst="rect">
            <a:avLst/>
          </a:prstGeom>
        </p:spPr>
      </p:pic>
      <p:sp>
        <p:nvSpPr>
          <p:cNvPr id="13" name="Rechthoek 12">
            <a:extLst>
              <a:ext uri="{FF2B5EF4-FFF2-40B4-BE49-F238E27FC236}">
                <a16:creationId xmlns:a16="http://schemas.microsoft.com/office/drawing/2014/main" id="{61B55E13-E2FB-4680-D94B-499240CB1198}"/>
              </a:ext>
            </a:extLst>
          </p:cNvPr>
          <p:cNvSpPr/>
          <p:nvPr/>
        </p:nvSpPr>
        <p:spPr>
          <a:xfrm>
            <a:off x="8814522" y="6092333"/>
            <a:ext cx="1600054" cy="72008"/>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2">
            <a:extLst>
              <a:ext uri="{FF2B5EF4-FFF2-40B4-BE49-F238E27FC236}">
                <a16:creationId xmlns:a16="http://schemas.microsoft.com/office/drawing/2014/main" id="{4B60E7F9-D033-0CD3-8218-E9F5DA20F916}"/>
              </a:ext>
            </a:extLst>
          </p:cNvPr>
          <p:cNvSpPr txBox="1">
            <a:spLocks/>
          </p:cNvSpPr>
          <p:nvPr/>
        </p:nvSpPr>
        <p:spPr bwMode="gray">
          <a:xfrm>
            <a:off x="8826827" y="4941168"/>
            <a:ext cx="7134269" cy="1296144"/>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3200" b="1" dirty="0">
                <a:solidFill>
                  <a:schemeClr val="accent3"/>
                </a:solidFill>
                <a:latin typeface="+mn-lt"/>
              </a:rPr>
              <a:t>De kunst van </a:t>
            </a:r>
          </a:p>
          <a:p>
            <a:pPr lvl="0"/>
            <a:r>
              <a:rPr lang="nl-NL" sz="3200" b="1" dirty="0">
                <a:solidFill>
                  <a:schemeClr val="accent3"/>
                </a:solidFill>
                <a:latin typeface="+mn-lt"/>
              </a:rPr>
              <a:t>het gladstrijken</a:t>
            </a:r>
            <a:endParaRPr lang="nl-NL" sz="2000" b="1" dirty="0">
              <a:solidFill>
                <a:schemeClr val="accent3"/>
              </a:solidFill>
              <a:latin typeface="+mn-lt"/>
            </a:endParaRPr>
          </a:p>
        </p:txBody>
      </p:sp>
      <p:sp>
        <p:nvSpPr>
          <p:cNvPr id="21" name="Rechthoek 20">
            <a:extLst>
              <a:ext uri="{FF2B5EF4-FFF2-40B4-BE49-F238E27FC236}">
                <a16:creationId xmlns:a16="http://schemas.microsoft.com/office/drawing/2014/main" id="{DE79D680-767C-12B8-A612-9614E4628A6B}"/>
              </a:ext>
            </a:extLst>
          </p:cNvPr>
          <p:cNvSpPr/>
          <p:nvPr/>
        </p:nvSpPr>
        <p:spPr>
          <a:xfrm>
            <a:off x="4007768" y="6281936"/>
            <a:ext cx="3960440" cy="57606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46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B9A418A-4C28-089D-DB6A-625EEE7BD338}"/>
              </a:ext>
            </a:extLst>
          </p:cNvPr>
          <p:cNvSpPr/>
          <p:nvPr/>
        </p:nvSpPr>
        <p:spPr>
          <a:xfrm>
            <a:off x="839415" y="1228770"/>
            <a:ext cx="10350227" cy="2488263"/>
          </a:xfrm>
          <a:prstGeom prst="rect">
            <a:avLst/>
          </a:prstGeom>
          <a:solidFill>
            <a:schemeClr val="bg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8E29BE98-F7E1-BDA4-C68A-D5BE9BBF9771}"/>
              </a:ext>
            </a:extLst>
          </p:cNvPr>
          <p:cNvSpPr txBox="1">
            <a:spLocks/>
          </p:cNvSpPr>
          <p:nvPr/>
        </p:nvSpPr>
        <p:spPr bwMode="gray">
          <a:xfrm>
            <a:off x="1554019" y="1484784"/>
            <a:ext cx="9222501" cy="2808312"/>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marL="0" indent="0" algn="l">
              <a:buNone/>
            </a:pPr>
            <a:r>
              <a:rPr lang="nl-NL" sz="3600" b="0" u="none" strike="noStrike" baseline="0" dirty="0">
                <a:solidFill>
                  <a:schemeClr val="accent3"/>
                </a:solidFill>
                <a:latin typeface="+mn-lt"/>
              </a:rPr>
              <a:t>De samenleving digitaliseert (…) </a:t>
            </a:r>
          </a:p>
          <a:p>
            <a:pPr marL="0" indent="0" algn="l">
              <a:buNone/>
            </a:pPr>
            <a:endParaRPr lang="nl-NL" sz="3600" dirty="0">
              <a:solidFill>
                <a:schemeClr val="accent3"/>
              </a:solidFill>
              <a:latin typeface="+mn-lt"/>
            </a:endParaRPr>
          </a:p>
          <a:p>
            <a:pPr marL="0" indent="0" algn="l">
              <a:buNone/>
            </a:pPr>
            <a:r>
              <a:rPr lang="nl-NL" sz="3600" b="0" u="none" strike="noStrike" baseline="0" dirty="0">
                <a:solidFill>
                  <a:schemeClr val="accent3"/>
                </a:solidFill>
                <a:latin typeface="+mn-lt"/>
              </a:rPr>
              <a:t>We moeten mee in deze ontwikkeling (…)</a:t>
            </a:r>
          </a:p>
          <a:p>
            <a:pPr marL="0" indent="0" algn="l">
              <a:buNone/>
            </a:pPr>
            <a:r>
              <a:rPr lang="nl-NL" sz="3600" b="0" u="none" strike="noStrike" baseline="0" dirty="0">
                <a:solidFill>
                  <a:schemeClr val="accent3"/>
                </a:solidFill>
                <a:latin typeface="+mn-lt"/>
              </a:rPr>
              <a:t> </a:t>
            </a:r>
            <a:endParaRPr lang="nl-NL" sz="2400" dirty="0">
              <a:solidFill>
                <a:schemeClr val="accent3"/>
              </a:solidFill>
              <a:latin typeface="+mn-lt"/>
            </a:endParaRPr>
          </a:p>
        </p:txBody>
      </p:sp>
      <p:sp>
        <p:nvSpPr>
          <p:cNvPr id="7" name="Tijdelijke aanduiding voor tekst 2">
            <a:extLst>
              <a:ext uri="{FF2B5EF4-FFF2-40B4-BE49-F238E27FC236}">
                <a16:creationId xmlns:a16="http://schemas.microsoft.com/office/drawing/2014/main" id="{54AAA75C-4B98-6FAA-4EB1-8C375AB50550}"/>
              </a:ext>
            </a:extLst>
          </p:cNvPr>
          <p:cNvSpPr txBox="1">
            <a:spLocks/>
          </p:cNvSpPr>
          <p:nvPr/>
        </p:nvSpPr>
        <p:spPr bwMode="gray">
          <a:xfrm>
            <a:off x="1002358" y="1268760"/>
            <a:ext cx="1742089"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
        <p:nvSpPr>
          <p:cNvPr id="8" name="Tijdelijke aanduiding voor tekst 2">
            <a:extLst>
              <a:ext uri="{FF2B5EF4-FFF2-40B4-BE49-F238E27FC236}">
                <a16:creationId xmlns:a16="http://schemas.microsoft.com/office/drawing/2014/main" id="{8D5B9A07-341D-A6A4-E54D-2FB32704DE05}"/>
              </a:ext>
            </a:extLst>
          </p:cNvPr>
          <p:cNvSpPr txBox="1">
            <a:spLocks/>
          </p:cNvSpPr>
          <p:nvPr/>
        </p:nvSpPr>
        <p:spPr bwMode="gray">
          <a:xfrm>
            <a:off x="10416480" y="2420888"/>
            <a:ext cx="1512168"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Tree>
    <p:extLst>
      <p:ext uri="{BB962C8B-B14F-4D97-AF65-F5344CB8AC3E}">
        <p14:creationId xmlns:p14="http://schemas.microsoft.com/office/powerpoint/2010/main" val="78743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B9A418A-4C28-089D-DB6A-625EEE7BD338}"/>
              </a:ext>
            </a:extLst>
          </p:cNvPr>
          <p:cNvSpPr/>
          <p:nvPr/>
        </p:nvSpPr>
        <p:spPr>
          <a:xfrm>
            <a:off x="839415" y="1196752"/>
            <a:ext cx="7344817" cy="1224136"/>
          </a:xfrm>
          <a:prstGeom prst="rect">
            <a:avLst/>
          </a:prstGeom>
          <a:solidFill>
            <a:schemeClr val="bg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8E29BE98-F7E1-BDA4-C68A-D5BE9BBF9771}"/>
              </a:ext>
            </a:extLst>
          </p:cNvPr>
          <p:cNvSpPr txBox="1">
            <a:spLocks/>
          </p:cNvSpPr>
          <p:nvPr/>
        </p:nvSpPr>
        <p:spPr bwMode="gray">
          <a:xfrm>
            <a:off x="1554019" y="1484784"/>
            <a:ext cx="7134269" cy="936104"/>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marL="0" indent="0" algn="l">
              <a:buNone/>
            </a:pPr>
            <a:r>
              <a:rPr lang="nl-NL" sz="3600" b="0" u="none" strike="noStrike" baseline="0" dirty="0" err="1">
                <a:solidFill>
                  <a:schemeClr val="accent3"/>
                </a:solidFill>
                <a:latin typeface="+mn-lt"/>
              </a:rPr>
              <a:t>Hulpvragend</a:t>
            </a:r>
            <a:r>
              <a:rPr lang="nl-NL" sz="3600" b="0" u="none" strike="noStrike" baseline="0" dirty="0">
                <a:solidFill>
                  <a:schemeClr val="accent3"/>
                </a:solidFill>
                <a:latin typeface="+mn-lt"/>
              </a:rPr>
              <a:t> zelfredzamen </a:t>
            </a:r>
            <a:endParaRPr lang="nl-NL" sz="2400" dirty="0">
              <a:solidFill>
                <a:schemeClr val="accent3"/>
              </a:solidFill>
              <a:latin typeface="+mn-lt"/>
            </a:endParaRPr>
          </a:p>
        </p:txBody>
      </p:sp>
      <p:sp>
        <p:nvSpPr>
          <p:cNvPr id="7" name="Tijdelijke aanduiding voor tekst 2">
            <a:extLst>
              <a:ext uri="{FF2B5EF4-FFF2-40B4-BE49-F238E27FC236}">
                <a16:creationId xmlns:a16="http://schemas.microsoft.com/office/drawing/2014/main" id="{54AAA75C-4B98-6FAA-4EB1-8C375AB50550}"/>
              </a:ext>
            </a:extLst>
          </p:cNvPr>
          <p:cNvSpPr txBox="1">
            <a:spLocks/>
          </p:cNvSpPr>
          <p:nvPr/>
        </p:nvSpPr>
        <p:spPr bwMode="gray">
          <a:xfrm>
            <a:off x="1002358" y="1268760"/>
            <a:ext cx="1742089"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
        <p:nvSpPr>
          <p:cNvPr id="8" name="Tijdelijke aanduiding voor tekst 2">
            <a:extLst>
              <a:ext uri="{FF2B5EF4-FFF2-40B4-BE49-F238E27FC236}">
                <a16:creationId xmlns:a16="http://schemas.microsoft.com/office/drawing/2014/main" id="{8D5B9A07-341D-A6A4-E54D-2FB32704DE05}"/>
              </a:ext>
            </a:extLst>
          </p:cNvPr>
          <p:cNvSpPr txBox="1">
            <a:spLocks/>
          </p:cNvSpPr>
          <p:nvPr/>
        </p:nvSpPr>
        <p:spPr bwMode="gray">
          <a:xfrm>
            <a:off x="7464152" y="1277131"/>
            <a:ext cx="1512168"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Tree>
    <p:extLst>
      <p:ext uri="{BB962C8B-B14F-4D97-AF65-F5344CB8AC3E}">
        <p14:creationId xmlns:p14="http://schemas.microsoft.com/office/powerpoint/2010/main" val="222393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4A8AAF6-E384-4B40-8636-CEDC4EB5807E}"/>
              </a:ext>
            </a:extLst>
          </p:cNvPr>
          <p:cNvSpPr>
            <a:spLocks noGrp="1"/>
          </p:cNvSpPr>
          <p:nvPr>
            <p:ph type="body" sz="quarter" idx="13"/>
          </p:nvPr>
        </p:nvSpPr>
        <p:spPr>
          <a:xfrm>
            <a:off x="876000" y="2254179"/>
            <a:ext cx="7492404" cy="3203575"/>
          </a:xfrm>
        </p:spPr>
        <p:txBody>
          <a:bodyPr/>
          <a:lstStyle/>
          <a:p>
            <a:pPr algn="l"/>
            <a:r>
              <a:rPr lang="nl-NL" sz="4800" b="1" u="none" strike="noStrike" baseline="0" dirty="0">
                <a:solidFill>
                  <a:srgbClr val="0D0D0D"/>
                </a:solidFill>
                <a:latin typeface="Times New Roman" panose="02020603050405020304" pitchFamily="18" charset="0"/>
                <a:cs typeface="Times New Roman" panose="02020603050405020304" pitchFamily="18" charset="0"/>
              </a:rPr>
              <a:t>Leger van </a:t>
            </a:r>
            <a:r>
              <a:rPr lang="nl-NL" sz="4800" b="1" dirty="0">
                <a:solidFill>
                  <a:srgbClr val="0D0D0D"/>
                </a:solidFill>
                <a:latin typeface="Times New Roman" panose="02020603050405020304" pitchFamily="18" charset="0"/>
                <a:cs typeface="Times New Roman" panose="02020603050405020304" pitchFamily="18" charset="0"/>
              </a:rPr>
              <a:t>woordvoerders beschermt a</a:t>
            </a:r>
            <a:r>
              <a:rPr lang="nl-NL" sz="4800" b="1" u="none" strike="noStrike" baseline="0" dirty="0">
                <a:solidFill>
                  <a:srgbClr val="0D0D0D"/>
                </a:solidFill>
                <a:latin typeface="Times New Roman" panose="02020603050405020304" pitchFamily="18" charset="0"/>
                <a:cs typeface="Times New Roman" panose="02020603050405020304" pitchFamily="18" charset="0"/>
              </a:rPr>
              <a:t>ngstige politici in een hard </a:t>
            </a:r>
            <a:r>
              <a:rPr lang="nl-NL" sz="4800" b="1" dirty="0">
                <a:solidFill>
                  <a:srgbClr val="0D0D0D"/>
                </a:solidFill>
                <a:latin typeface="Times New Roman" panose="02020603050405020304" pitchFamily="18" charset="0"/>
                <a:cs typeface="Times New Roman" panose="02020603050405020304" pitchFamily="18" charset="0"/>
              </a:rPr>
              <a:t>debatklimaat</a:t>
            </a:r>
            <a:endParaRPr lang="nl-NL" sz="4800" b="1" u="none" strike="noStrike" baseline="0" dirty="0">
              <a:solidFill>
                <a:srgbClr val="0D0D0D"/>
              </a:solidFill>
              <a:latin typeface="Times New Roman" panose="02020603050405020304" pitchFamily="18" charset="0"/>
              <a:cs typeface="Times New Roman" panose="02020603050405020304" pitchFamily="18" charset="0"/>
            </a:endParaRPr>
          </a:p>
        </p:txBody>
      </p:sp>
      <p:sp>
        <p:nvSpPr>
          <p:cNvPr id="3" name="Titel 2">
            <a:extLst>
              <a:ext uri="{FF2B5EF4-FFF2-40B4-BE49-F238E27FC236}">
                <a16:creationId xmlns:a16="http://schemas.microsoft.com/office/drawing/2014/main" id="{78FF59FC-6B65-4D21-9521-01D9A644961B}"/>
              </a:ext>
            </a:extLst>
          </p:cNvPr>
          <p:cNvSpPr>
            <a:spLocks noGrp="1"/>
          </p:cNvSpPr>
          <p:nvPr>
            <p:ph type="title"/>
          </p:nvPr>
        </p:nvSpPr>
        <p:spPr>
          <a:xfrm>
            <a:off x="876000" y="908720"/>
            <a:ext cx="10440000" cy="720000"/>
          </a:xfrm>
        </p:spPr>
        <p:txBody>
          <a:bodyPr/>
          <a:lstStyle/>
          <a:p>
            <a:r>
              <a:rPr lang="nl-NL" b="1" dirty="0">
                <a:solidFill>
                  <a:schemeClr val="tx1"/>
                </a:solidFill>
                <a:latin typeface="+mn-lt"/>
              </a:rPr>
              <a:t>Opinie</a:t>
            </a:r>
          </a:p>
        </p:txBody>
      </p:sp>
      <p:sp>
        <p:nvSpPr>
          <p:cNvPr id="6" name="Rechthoek 5">
            <a:extLst>
              <a:ext uri="{FF2B5EF4-FFF2-40B4-BE49-F238E27FC236}">
                <a16:creationId xmlns:a16="http://schemas.microsoft.com/office/drawing/2014/main" id="{AE304662-7130-D502-2CAA-EF4D0BED4A03}"/>
              </a:ext>
            </a:extLst>
          </p:cNvPr>
          <p:cNvSpPr/>
          <p:nvPr/>
        </p:nvSpPr>
        <p:spPr>
          <a:xfrm>
            <a:off x="907160" y="1750123"/>
            <a:ext cx="1587748" cy="7200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99879183-B982-242B-CC48-4FE077EB3A06}"/>
              </a:ext>
            </a:extLst>
          </p:cNvPr>
          <p:cNvSpPr txBox="1"/>
          <p:nvPr/>
        </p:nvSpPr>
        <p:spPr>
          <a:xfrm>
            <a:off x="767408" y="5949280"/>
            <a:ext cx="6096000" cy="369332"/>
          </a:xfrm>
          <a:prstGeom prst="rect">
            <a:avLst/>
          </a:prstGeom>
          <a:noFill/>
        </p:spPr>
        <p:txBody>
          <a:bodyPr wrap="square">
            <a:spAutoFit/>
          </a:bodyPr>
          <a:lstStyle/>
          <a:p>
            <a:r>
              <a:rPr lang="nl-NL" sz="1800" dirty="0"/>
              <a:t>Bron: De Volkskrant</a:t>
            </a:r>
          </a:p>
        </p:txBody>
      </p:sp>
    </p:spTree>
    <p:extLst>
      <p:ext uri="{BB962C8B-B14F-4D97-AF65-F5344CB8AC3E}">
        <p14:creationId xmlns:p14="http://schemas.microsoft.com/office/powerpoint/2010/main" val="330537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B9A418A-4C28-089D-DB6A-625EEE7BD338}"/>
              </a:ext>
            </a:extLst>
          </p:cNvPr>
          <p:cNvSpPr/>
          <p:nvPr/>
        </p:nvSpPr>
        <p:spPr>
          <a:xfrm>
            <a:off x="839415" y="1196752"/>
            <a:ext cx="7699379" cy="1224136"/>
          </a:xfrm>
          <a:prstGeom prst="rect">
            <a:avLst/>
          </a:prstGeom>
          <a:solidFill>
            <a:schemeClr val="bg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8E29BE98-F7E1-BDA4-C68A-D5BE9BBF9771}"/>
              </a:ext>
            </a:extLst>
          </p:cNvPr>
          <p:cNvSpPr txBox="1">
            <a:spLocks/>
          </p:cNvSpPr>
          <p:nvPr/>
        </p:nvSpPr>
        <p:spPr bwMode="gray">
          <a:xfrm>
            <a:off x="1554019" y="1484784"/>
            <a:ext cx="7134269" cy="936104"/>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3600" dirty="0">
                <a:solidFill>
                  <a:srgbClr val="730E04"/>
                </a:solidFill>
                <a:latin typeface="+mn-lt"/>
              </a:rPr>
              <a:t>De digitaal </a:t>
            </a:r>
            <a:r>
              <a:rPr lang="nl-NL" sz="3600" dirty="0" err="1">
                <a:solidFill>
                  <a:srgbClr val="730E04"/>
                </a:solidFill>
                <a:latin typeface="+mn-lt"/>
              </a:rPr>
              <a:t>onredzame</a:t>
            </a:r>
            <a:r>
              <a:rPr lang="nl-NL" sz="3600" dirty="0">
                <a:solidFill>
                  <a:srgbClr val="730E04"/>
                </a:solidFill>
                <a:latin typeface="+mn-lt"/>
              </a:rPr>
              <a:t> burger</a:t>
            </a:r>
            <a:endParaRPr lang="nl-NL" sz="2400" dirty="0">
              <a:solidFill>
                <a:srgbClr val="730E04"/>
              </a:solidFill>
              <a:latin typeface="+mn-lt"/>
            </a:endParaRPr>
          </a:p>
        </p:txBody>
      </p:sp>
      <p:sp>
        <p:nvSpPr>
          <p:cNvPr id="7" name="Tijdelijke aanduiding voor tekst 2">
            <a:extLst>
              <a:ext uri="{FF2B5EF4-FFF2-40B4-BE49-F238E27FC236}">
                <a16:creationId xmlns:a16="http://schemas.microsoft.com/office/drawing/2014/main" id="{54AAA75C-4B98-6FAA-4EB1-8C375AB50550}"/>
              </a:ext>
            </a:extLst>
          </p:cNvPr>
          <p:cNvSpPr txBox="1">
            <a:spLocks/>
          </p:cNvSpPr>
          <p:nvPr/>
        </p:nvSpPr>
        <p:spPr bwMode="gray">
          <a:xfrm>
            <a:off x="1055440" y="1268760"/>
            <a:ext cx="1742089"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
        <p:nvSpPr>
          <p:cNvPr id="8" name="Tijdelijke aanduiding voor tekst 2">
            <a:extLst>
              <a:ext uri="{FF2B5EF4-FFF2-40B4-BE49-F238E27FC236}">
                <a16:creationId xmlns:a16="http://schemas.microsoft.com/office/drawing/2014/main" id="{8D5B9A07-341D-A6A4-E54D-2FB32704DE05}"/>
              </a:ext>
            </a:extLst>
          </p:cNvPr>
          <p:cNvSpPr txBox="1">
            <a:spLocks/>
          </p:cNvSpPr>
          <p:nvPr/>
        </p:nvSpPr>
        <p:spPr bwMode="gray">
          <a:xfrm>
            <a:off x="8040216" y="1268760"/>
            <a:ext cx="1512168" cy="72008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nl-NL" sz="8000" i="1" dirty="0">
                <a:solidFill>
                  <a:schemeClr val="accent1"/>
                </a:solidFill>
                <a:latin typeface="AlegreyaSans-Italic"/>
              </a:rPr>
              <a:t>’</a:t>
            </a:r>
            <a:endParaRPr lang="nl-NL" sz="8000" dirty="0">
              <a:solidFill>
                <a:schemeClr val="accent1"/>
              </a:solidFill>
            </a:endParaRPr>
          </a:p>
        </p:txBody>
      </p:sp>
    </p:spTree>
    <p:extLst>
      <p:ext uri="{BB962C8B-B14F-4D97-AF65-F5344CB8AC3E}">
        <p14:creationId xmlns:p14="http://schemas.microsoft.com/office/powerpoint/2010/main" val="2045189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9365421-6C0B-4325-BBA2-67ED9522A356}"/>
              </a:ext>
            </a:extLst>
          </p:cNvPr>
          <p:cNvSpPr/>
          <p:nvPr/>
        </p:nvSpPr>
        <p:spPr>
          <a:xfrm>
            <a:off x="4007768" y="6281936"/>
            <a:ext cx="3960440" cy="57606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8AAA8728-537B-8E59-C10B-BC21BFD37B35}"/>
              </a:ext>
            </a:extLst>
          </p:cNvPr>
          <p:cNvSpPr txBox="1">
            <a:spLocks/>
          </p:cNvSpPr>
          <p:nvPr/>
        </p:nvSpPr>
        <p:spPr bwMode="gray">
          <a:xfrm>
            <a:off x="9309115" y="5615269"/>
            <a:ext cx="2808312" cy="936104"/>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r>
              <a:rPr lang="nl-NL" sz="2000" i="0" u="none" strike="noStrike" dirty="0">
                <a:solidFill>
                  <a:schemeClr val="tx1"/>
                </a:solidFill>
                <a:effectLst/>
                <a:latin typeface="+mn-lt"/>
              </a:rPr>
              <a:t>The Human </a:t>
            </a:r>
            <a:r>
              <a:rPr lang="nl-NL" sz="2000" i="0" u="none" strike="noStrike" dirty="0" err="1">
                <a:solidFill>
                  <a:schemeClr val="tx1"/>
                </a:solidFill>
                <a:effectLst/>
                <a:latin typeface="+mn-lt"/>
              </a:rPr>
              <a:t>Condition</a:t>
            </a:r>
            <a:endParaRPr lang="nl-NL" sz="2000" i="0" u="none" strike="noStrike" dirty="0">
              <a:solidFill>
                <a:schemeClr val="tx1"/>
              </a:solidFill>
              <a:effectLst/>
              <a:latin typeface="+mn-lt"/>
            </a:endParaRPr>
          </a:p>
          <a:p>
            <a:r>
              <a:rPr lang="nl-NL" sz="2000" i="1" u="none" strike="noStrike" dirty="0" err="1">
                <a:solidFill>
                  <a:schemeClr val="tx1"/>
                </a:solidFill>
                <a:effectLst/>
                <a:latin typeface="+mn-lt"/>
              </a:rPr>
              <a:t>Rene</a:t>
            </a:r>
            <a:r>
              <a:rPr lang="nl-NL" sz="2000" i="1" u="none" strike="noStrike" dirty="0">
                <a:solidFill>
                  <a:schemeClr val="tx1"/>
                </a:solidFill>
                <a:effectLst/>
                <a:latin typeface="+mn-lt"/>
              </a:rPr>
              <a:t> </a:t>
            </a:r>
            <a:r>
              <a:rPr lang="nl-NL" sz="2000" i="1" u="none" strike="noStrike" dirty="0" err="1">
                <a:solidFill>
                  <a:schemeClr val="tx1"/>
                </a:solidFill>
                <a:effectLst/>
                <a:latin typeface="+mn-lt"/>
              </a:rPr>
              <a:t>Magritte</a:t>
            </a:r>
            <a:r>
              <a:rPr lang="nl-NL" sz="2000" i="1" u="none" strike="noStrike" dirty="0">
                <a:solidFill>
                  <a:schemeClr val="tx1"/>
                </a:solidFill>
                <a:effectLst/>
                <a:latin typeface="+mn-lt"/>
              </a:rPr>
              <a:t>, 1933</a:t>
            </a:r>
          </a:p>
        </p:txBody>
      </p:sp>
      <p:sp>
        <p:nvSpPr>
          <p:cNvPr id="11" name="Rechthoek 10">
            <a:extLst>
              <a:ext uri="{FF2B5EF4-FFF2-40B4-BE49-F238E27FC236}">
                <a16:creationId xmlns:a16="http://schemas.microsoft.com/office/drawing/2014/main" id="{73955472-CE76-35C0-FAE9-09434DC93F80}"/>
              </a:ext>
            </a:extLst>
          </p:cNvPr>
          <p:cNvSpPr/>
          <p:nvPr/>
        </p:nvSpPr>
        <p:spPr>
          <a:xfrm>
            <a:off x="8825626" y="6418887"/>
            <a:ext cx="1600054" cy="72008"/>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02414673-78CB-4720-6F4E-40507990D2D2}"/>
              </a:ext>
            </a:extLst>
          </p:cNvPr>
          <p:cNvPicPr>
            <a:picLocks noChangeAspect="1"/>
          </p:cNvPicPr>
          <p:nvPr/>
        </p:nvPicPr>
        <p:blipFill>
          <a:blip r:embed="rId3"/>
          <a:stretch>
            <a:fillRect/>
          </a:stretch>
        </p:blipFill>
        <p:spPr>
          <a:xfrm>
            <a:off x="4861035" y="931667"/>
            <a:ext cx="4331309" cy="5564367"/>
          </a:xfrm>
          <a:prstGeom prst="rect">
            <a:avLst/>
          </a:prstGeom>
        </p:spPr>
      </p:pic>
      <p:sp>
        <p:nvSpPr>
          <p:cNvPr id="2" name="Rechthoek 1">
            <a:extLst>
              <a:ext uri="{FF2B5EF4-FFF2-40B4-BE49-F238E27FC236}">
                <a16:creationId xmlns:a16="http://schemas.microsoft.com/office/drawing/2014/main" id="{CC2ECE79-FEB6-FB3A-C794-C5F8D74E3365}"/>
              </a:ext>
            </a:extLst>
          </p:cNvPr>
          <p:cNvSpPr/>
          <p:nvPr/>
        </p:nvSpPr>
        <p:spPr>
          <a:xfrm>
            <a:off x="623392" y="980728"/>
            <a:ext cx="3168352" cy="3664632"/>
          </a:xfrm>
          <a:prstGeom prst="rect">
            <a:avLst/>
          </a:prstGeom>
          <a:solidFill>
            <a:schemeClr val="bg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err="1">
                <a:solidFill>
                  <a:schemeClr val="tx1"/>
                </a:solidFill>
              </a:rPr>
              <a:t>Zelfreferentialiteit</a:t>
            </a:r>
            <a:endParaRPr lang="nl-NL" b="1" dirty="0">
              <a:solidFill>
                <a:schemeClr val="tx1"/>
              </a:solidFill>
            </a:endParaRPr>
          </a:p>
          <a:p>
            <a:pPr algn="ctr"/>
            <a:endParaRPr lang="nl-NL" dirty="0">
              <a:solidFill>
                <a:schemeClr val="tx1"/>
              </a:solidFill>
            </a:endParaRPr>
          </a:p>
          <a:p>
            <a:pPr algn="ctr"/>
            <a:r>
              <a:rPr lang="nl-NL" i="1" dirty="0">
                <a:solidFill>
                  <a:schemeClr val="tx1"/>
                </a:solidFill>
              </a:rPr>
              <a:t>Door je eigen bril naar de omgeving kijken.</a:t>
            </a:r>
          </a:p>
          <a:p>
            <a:pPr algn="ctr"/>
            <a:endParaRPr lang="nl-NL" i="1" dirty="0">
              <a:solidFill>
                <a:schemeClr val="tx1"/>
              </a:solidFill>
            </a:endParaRPr>
          </a:p>
          <a:p>
            <a:pPr algn="ctr"/>
            <a:r>
              <a:rPr lang="nl-NL" i="1" dirty="0">
                <a:solidFill>
                  <a:schemeClr val="tx1"/>
                </a:solidFill>
              </a:rPr>
              <a:t>De ander herleiden tot wat je kent.</a:t>
            </a:r>
          </a:p>
          <a:p>
            <a:pPr algn="ctr"/>
            <a:endParaRPr lang="nl-NL" dirty="0">
              <a:solidFill>
                <a:schemeClr val="tx1"/>
              </a:solidFill>
            </a:endParaRPr>
          </a:p>
        </p:txBody>
      </p:sp>
    </p:spTree>
    <p:extLst>
      <p:ext uri="{BB962C8B-B14F-4D97-AF65-F5344CB8AC3E}">
        <p14:creationId xmlns:p14="http://schemas.microsoft.com/office/powerpoint/2010/main" val="2641985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FD7D353-5DC3-D766-226F-0FE2FF85E754}"/>
              </a:ext>
            </a:extLst>
          </p:cNvPr>
          <p:cNvSpPr>
            <a:spLocks noGrp="1"/>
          </p:cNvSpPr>
          <p:nvPr>
            <p:ph type="body" sz="quarter" idx="13"/>
          </p:nvPr>
        </p:nvSpPr>
        <p:spPr/>
        <p:txBody>
          <a:bodyPr/>
          <a:lstStyle/>
          <a:p>
            <a:pPr marL="0" indent="0">
              <a:buNone/>
            </a:pPr>
            <a:r>
              <a:rPr lang="nl-NL" sz="3200" dirty="0">
                <a:effectLst/>
                <a:latin typeface="Open Sans" panose="020B0606030504020204" pitchFamily="34" charset="0"/>
                <a:ea typeface="Calibri" panose="020F0502020204030204" pitchFamily="34" charset="0"/>
                <a:cs typeface="Times New Roman" panose="02020603050405020304" pitchFamily="18" charset="0"/>
              </a:rPr>
              <a:t>“Je kunt niet veranderen wat je niet onderkent.”</a:t>
            </a:r>
            <a:endParaRPr lang="nl-NL" sz="2800" dirty="0"/>
          </a:p>
        </p:txBody>
      </p:sp>
      <p:pic>
        <p:nvPicPr>
          <p:cNvPr id="1026" name="Picture 2" descr="Dr. Phil (TV Series 2002–2023) - IMDb">
            <a:extLst>
              <a:ext uri="{FF2B5EF4-FFF2-40B4-BE49-F238E27FC236}">
                <a16:creationId xmlns:a16="http://schemas.microsoft.com/office/drawing/2014/main" id="{E49AB8AD-C6D6-4BF2-66AD-869B4CA8A252}"/>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16103" b="16103"/>
          <a:stretch>
            <a:fillRect/>
          </a:stretch>
        </p:blipFill>
        <p:spPr bwMode="auto">
          <a:xfrm>
            <a:off x="1041656" y="1619015"/>
            <a:ext cx="3254144" cy="331488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FFAB1D8C-EFAC-F716-6E2B-12940137F107}"/>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12924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1124656" cy="1656184"/>
          </a:xfrm>
        </p:spPr>
        <p:txBody>
          <a:bodyPr/>
          <a:lstStyle/>
          <a:p>
            <a:r>
              <a:rPr lang="nl-NL" b="1" dirty="0">
                <a:solidFill>
                  <a:schemeClr val="accent5"/>
                </a:solidFill>
                <a:latin typeface="+mn-lt"/>
              </a:rPr>
              <a:t>Aanmoediging voor organisaties: omarm spanningen</a:t>
            </a:r>
          </a:p>
        </p:txBody>
      </p:sp>
      <p:sp>
        <p:nvSpPr>
          <p:cNvPr id="14" name="Rechthoek 13">
            <a:extLst>
              <a:ext uri="{FF2B5EF4-FFF2-40B4-BE49-F238E27FC236}">
                <a16:creationId xmlns:a16="http://schemas.microsoft.com/office/drawing/2014/main" id="{3E0D3F06-35F5-4A9D-5D11-957BA78654A2}"/>
              </a:ext>
            </a:extLst>
          </p:cNvPr>
          <p:cNvSpPr/>
          <p:nvPr/>
        </p:nvSpPr>
        <p:spPr>
          <a:xfrm>
            <a:off x="876000" y="2335188"/>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3359696" y="3140968"/>
            <a:ext cx="10298980" cy="3203575"/>
          </a:xfrm>
        </p:spPr>
        <p:txBody>
          <a:bodyPr/>
          <a:lstStyle/>
          <a:p>
            <a:endParaRPr lang="nl-NL" sz="2800" b="1" i="1" dirty="0">
              <a:solidFill>
                <a:schemeClr val="tx1"/>
              </a:solidFill>
              <a:latin typeface="+mn-lt"/>
            </a:endParaRPr>
          </a:p>
          <a:p>
            <a:endParaRPr lang="nl-NL" sz="2800" b="1" i="1" dirty="0">
              <a:solidFill>
                <a:schemeClr val="tx1"/>
              </a:solidFill>
              <a:latin typeface="+mn-lt"/>
            </a:endParaRPr>
          </a:p>
          <a:p>
            <a:endParaRPr lang="nl-NL" sz="2800" b="1" i="1" dirty="0">
              <a:solidFill>
                <a:schemeClr val="tx1"/>
              </a:solidFill>
              <a:latin typeface="+mn-lt"/>
            </a:endParaRPr>
          </a:p>
          <a:p>
            <a:endParaRPr lang="nl-NL" sz="2800" b="1" i="1" dirty="0">
              <a:solidFill>
                <a:schemeClr val="tx1"/>
              </a:solidFill>
              <a:latin typeface="+mn-lt"/>
            </a:endParaRPr>
          </a:p>
          <a:p>
            <a:endParaRPr lang="nl-NL" sz="2800" b="1" i="1" dirty="0">
              <a:solidFill>
                <a:schemeClr val="tx1"/>
              </a:solidFill>
              <a:latin typeface="+mn-lt"/>
            </a:endParaRPr>
          </a:p>
          <a:p>
            <a:endParaRPr lang="nl-NL" sz="2800" b="1" i="1" dirty="0">
              <a:solidFill>
                <a:schemeClr val="tx1"/>
              </a:solidFill>
              <a:latin typeface="+mn-lt"/>
            </a:endParaRPr>
          </a:p>
          <a:p>
            <a:r>
              <a:rPr lang="nl-NL" sz="2800" b="1" i="1" dirty="0">
                <a:solidFill>
                  <a:schemeClr val="tx1"/>
                </a:solidFill>
                <a:latin typeface="+mn-lt"/>
              </a:rPr>
              <a:t>Oftewel: maak werk van luisteren</a:t>
            </a:r>
          </a:p>
          <a:p>
            <a:endParaRPr lang="nl-NL" sz="2800" dirty="0">
              <a:solidFill>
                <a:schemeClr val="tx1"/>
              </a:solidFill>
              <a:latin typeface="+mn-lt"/>
            </a:endParaRPr>
          </a:p>
          <a:p>
            <a:endParaRPr lang="nl-NL" sz="2800" dirty="0">
              <a:solidFill>
                <a:schemeClr val="tx1"/>
              </a:solidFill>
              <a:latin typeface="+mn-lt"/>
            </a:endParaRPr>
          </a:p>
          <a:p>
            <a:pPr algn="l"/>
            <a:endParaRPr lang="nl-NL" sz="2800" dirty="0">
              <a:solidFill>
                <a:schemeClr val="tx1"/>
              </a:solidFill>
            </a:endParaRPr>
          </a:p>
        </p:txBody>
      </p:sp>
      <p:pic>
        <p:nvPicPr>
          <p:cNvPr id="4" name="Afbeelding 3">
            <a:extLst>
              <a:ext uri="{FF2B5EF4-FFF2-40B4-BE49-F238E27FC236}">
                <a16:creationId xmlns:a16="http://schemas.microsoft.com/office/drawing/2014/main" id="{EAB3E35A-102E-7F21-D1B2-FF866F1822A2}"/>
              </a:ext>
            </a:extLst>
          </p:cNvPr>
          <p:cNvPicPr>
            <a:picLocks noChangeAspect="1"/>
          </p:cNvPicPr>
          <p:nvPr/>
        </p:nvPicPr>
        <p:blipFill>
          <a:blip r:embed="rId3"/>
          <a:stretch>
            <a:fillRect/>
          </a:stretch>
        </p:blipFill>
        <p:spPr>
          <a:xfrm>
            <a:off x="3359696" y="2381249"/>
            <a:ext cx="4896544" cy="3366374"/>
          </a:xfrm>
          <a:prstGeom prst="rect">
            <a:avLst/>
          </a:prstGeom>
        </p:spPr>
      </p:pic>
    </p:spTree>
    <p:extLst>
      <p:ext uri="{BB962C8B-B14F-4D97-AF65-F5344CB8AC3E}">
        <p14:creationId xmlns:p14="http://schemas.microsoft.com/office/powerpoint/2010/main" val="326625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764616" cy="720000"/>
          </a:xfrm>
        </p:spPr>
        <p:txBody>
          <a:bodyPr/>
          <a:lstStyle/>
          <a:p>
            <a:r>
              <a:rPr lang="nl-NL" b="1" dirty="0">
                <a:solidFill>
                  <a:schemeClr val="accent5"/>
                </a:solidFill>
                <a:latin typeface="+mn-lt"/>
              </a:rPr>
              <a:t>Biertje</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9"/>
            <a:ext cx="8645224" cy="2952328"/>
          </a:xfrm>
        </p:spPr>
        <p:txBody>
          <a:bodyPr/>
          <a:lstStyle/>
          <a:p>
            <a:pPr algn="l"/>
            <a:endParaRPr lang="nl-NL" sz="2800" dirty="0">
              <a:latin typeface="+mn-lt"/>
            </a:endParaRPr>
          </a:p>
          <a:p>
            <a:pPr algn="l"/>
            <a:endParaRPr lang="nl-NL" sz="2800" dirty="0">
              <a:latin typeface="+mn-lt"/>
            </a:endParaRPr>
          </a:p>
        </p:txBody>
      </p:sp>
      <p:sp>
        <p:nvSpPr>
          <p:cNvPr id="4" name="Tekstvak 3">
            <a:extLst>
              <a:ext uri="{FF2B5EF4-FFF2-40B4-BE49-F238E27FC236}">
                <a16:creationId xmlns:a16="http://schemas.microsoft.com/office/drawing/2014/main" id="{D3678A7B-A203-FF0C-8901-F1BDE018120A}"/>
              </a:ext>
            </a:extLst>
          </p:cNvPr>
          <p:cNvSpPr txBox="1"/>
          <p:nvPr/>
        </p:nvSpPr>
        <p:spPr>
          <a:xfrm>
            <a:off x="3048000" y="3221251"/>
            <a:ext cx="6096000" cy="415498"/>
          </a:xfrm>
          <a:prstGeom prst="rect">
            <a:avLst/>
          </a:prstGeom>
          <a:noFill/>
        </p:spPr>
        <p:txBody>
          <a:bodyPr wrap="square">
            <a:spAutoFit/>
          </a:bodyPr>
          <a:lstStyle/>
          <a:p>
            <a:r>
              <a:rPr lang="nl-NL" dirty="0">
                <a:hlinkClick r:id="rId3"/>
              </a:rPr>
              <a:t>Biertje</a:t>
            </a:r>
            <a:endParaRPr lang="nl-NL" dirty="0"/>
          </a:p>
        </p:txBody>
      </p:sp>
    </p:spTree>
    <p:extLst>
      <p:ext uri="{BB962C8B-B14F-4D97-AF65-F5344CB8AC3E}">
        <p14:creationId xmlns:p14="http://schemas.microsoft.com/office/powerpoint/2010/main" val="28523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9658FAE-FFEC-7847-64BA-D6DCF04CF126}"/>
              </a:ext>
            </a:extLst>
          </p:cNvPr>
          <p:cNvSpPr/>
          <p:nvPr/>
        </p:nvSpPr>
        <p:spPr>
          <a:xfrm>
            <a:off x="145144" y="6311725"/>
            <a:ext cx="2583542" cy="47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Tijdelijke aanduiding voor inhoud 4" descr="Afbeelding met kaars, meubels, overdekt, kerk&#10;&#10;Automatisch gegenereerde beschrijving">
            <a:extLst>
              <a:ext uri="{FF2B5EF4-FFF2-40B4-BE49-F238E27FC236}">
                <a16:creationId xmlns:a16="http://schemas.microsoft.com/office/drawing/2014/main" id="{F4303A22-BBAD-00B1-A4F1-0A4CA61BD132}"/>
              </a:ext>
            </a:extLst>
          </p:cNvPr>
          <p:cNvPicPr>
            <a:picLocks noChangeAspect="1"/>
          </p:cNvPicPr>
          <p:nvPr/>
        </p:nvPicPr>
        <p:blipFill rotWithShape="1">
          <a:blip r:embed="rId3"/>
          <a:srcRect t="15413"/>
          <a:stretch/>
        </p:blipFill>
        <p:spPr>
          <a:xfrm>
            <a:off x="8080227" y="1027050"/>
            <a:ext cx="3583213" cy="2456098"/>
          </a:xfrm>
          <a:prstGeom prst="roundRect">
            <a:avLst/>
          </a:prstGeom>
          <a:noFill/>
        </p:spPr>
      </p:pic>
      <p:pic>
        <p:nvPicPr>
          <p:cNvPr id="3" name="Tijdelijke aanduiding voor inhoud 8" descr="Afbeelding met overdekt, gebouw, hal&#10;&#10;Automatisch gegenereerde beschrijving">
            <a:extLst>
              <a:ext uri="{FF2B5EF4-FFF2-40B4-BE49-F238E27FC236}">
                <a16:creationId xmlns:a16="http://schemas.microsoft.com/office/drawing/2014/main" id="{E92D0108-1E46-F070-C251-4833B2A37999}"/>
              </a:ext>
            </a:extLst>
          </p:cNvPr>
          <p:cNvPicPr>
            <a:picLocks noChangeAspect="1"/>
          </p:cNvPicPr>
          <p:nvPr/>
        </p:nvPicPr>
        <p:blipFill rotWithShape="1">
          <a:blip r:embed="rId4"/>
          <a:srcRect l="1124" r="7766" b="1"/>
          <a:stretch/>
        </p:blipFill>
        <p:spPr>
          <a:xfrm>
            <a:off x="8080227" y="3966084"/>
            <a:ext cx="3583213" cy="2345641"/>
          </a:xfrm>
          <a:prstGeom prst="roundRect">
            <a:avLst/>
          </a:prstGeom>
          <a:noFill/>
        </p:spPr>
      </p:pic>
      <p:pic>
        <p:nvPicPr>
          <p:cNvPr id="6" name="Tijdelijke aanduiding voor inhoud 4" descr="Afbeelding met massa, buitenshuis, kleding, Menselijk gezicht&#10;&#10;Automatisch gegenereerde beschrijving">
            <a:extLst>
              <a:ext uri="{FF2B5EF4-FFF2-40B4-BE49-F238E27FC236}">
                <a16:creationId xmlns:a16="http://schemas.microsoft.com/office/drawing/2014/main" id="{F681D3A9-62B1-B2A0-99FE-1E99121665D3}"/>
              </a:ext>
            </a:extLst>
          </p:cNvPr>
          <p:cNvPicPr>
            <a:picLocks noChangeAspect="1"/>
          </p:cNvPicPr>
          <p:nvPr/>
        </p:nvPicPr>
        <p:blipFill rotWithShape="1">
          <a:blip r:embed="rId5"/>
          <a:srcRect t="10295" b="5436"/>
          <a:stretch/>
        </p:blipFill>
        <p:spPr>
          <a:xfrm>
            <a:off x="398173" y="1500188"/>
            <a:ext cx="7349793" cy="4884319"/>
          </a:xfrm>
          <a:prstGeom prst="roundRect">
            <a:avLst/>
          </a:prstGeom>
          <a:noFill/>
        </p:spPr>
      </p:pic>
      <p:sp>
        <p:nvSpPr>
          <p:cNvPr id="4" name="TextBox 105">
            <a:extLst>
              <a:ext uri="{FF2B5EF4-FFF2-40B4-BE49-F238E27FC236}">
                <a16:creationId xmlns:a16="http://schemas.microsoft.com/office/drawing/2014/main" id="{976D073A-42D7-47D9-047A-AAEE45E97BBD}"/>
              </a:ext>
            </a:extLst>
          </p:cNvPr>
          <p:cNvSpPr txBox="1"/>
          <p:nvPr/>
        </p:nvSpPr>
        <p:spPr>
          <a:xfrm>
            <a:off x="259444" y="473493"/>
            <a:ext cx="4691136" cy="1328023"/>
          </a:xfrm>
          <a:prstGeom prst="roundRect">
            <a:avLst/>
          </a:prstGeom>
          <a:solidFill>
            <a:schemeClr val="accent6">
              <a:lumMod val="40000"/>
              <a:lumOff val="60000"/>
            </a:schemeClr>
          </a:solid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Luisteren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Onderzoeker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Inzicht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vergroten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heroverwegen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leren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veranderen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33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Vormen van luisteren</a:t>
            </a:r>
          </a:p>
        </p:txBody>
      </p:sp>
      <p:sp>
        <p:nvSpPr>
          <p:cNvPr id="3" name="Tijdelijke aanduiding voor inhoud 2"/>
          <p:cNvSpPr>
            <a:spLocks noGrp="1"/>
          </p:cNvSpPr>
          <p:nvPr>
            <p:ph idx="1"/>
          </p:nvPr>
        </p:nvSpPr>
        <p:spPr/>
        <p:txBody>
          <a:bodyPr>
            <a:normAutofit fontScale="92500"/>
          </a:bodyPr>
          <a:lstStyle/>
          <a:p>
            <a:pPr marL="0" indent="0">
              <a:buNone/>
            </a:pPr>
            <a:endParaRPr lang="en-US" dirty="0"/>
          </a:p>
          <a:p>
            <a:pPr marL="514350" indent="-514350">
              <a:buFont typeface="+mj-lt"/>
              <a:buAutoNum type="arabicPeriod"/>
            </a:pPr>
            <a:r>
              <a:rPr lang="en-US" sz="2800" b="1" dirty="0" err="1"/>
              <a:t>Downloaden</a:t>
            </a:r>
            <a:r>
              <a:rPr lang="en-US" sz="2800" dirty="0"/>
              <a:t>. </a:t>
            </a:r>
            <a:r>
              <a:rPr lang="en-US" sz="2800" dirty="0" err="1"/>
              <a:t>Luisteren</a:t>
            </a:r>
            <a:r>
              <a:rPr lang="en-US" sz="2800" dirty="0"/>
              <a:t> om </a:t>
            </a:r>
            <a:r>
              <a:rPr lang="en-US" sz="2800" dirty="0" err="1"/>
              <a:t>te</a:t>
            </a:r>
            <a:r>
              <a:rPr lang="en-US" sz="2800" dirty="0"/>
              <a:t> </a:t>
            </a:r>
            <a:r>
              <a:rPr lang="en-US" sz="2800" dirty="0" err="1"/>
              <a:t>horen</a:t>
            </a:r>
            <a:r>
              <a:rPr lang="en-US" sz="2800" dirty="0"/>
              <a:t> wat je al </a:t>
            </a:r>
            <a:r>
              <a:rPr lang="en-US" sz="2800" dirty="0" err="1"/>
              <a:t>weet</a:t>
            </a:r>
            <a:r>
              <a:rPr lang="en-US" sz="2800" dirty="0"/>
              <a:t>/</a:t>
            </a:r>
            <a:r>
              <a:rPr lang="en-US" sz="2800" dirty="0" err="1"/>
              <a:t>vindt</a:t>
            </a:r>
            <a:r>
              <a:rPr lang="en-US" sz="2800" dirty="0"/>
              <a:t>.</a:t>
            </a:r>
            <a:endParaRPr lang="nl-NL" sz="2800" dirty="0"/>
          </a:p>
          <a:p>
            <a:pPr marL="514350" indent="-514350">
              <a:buFont typeface="+mj-lt"/>
              <a:buAutoNum type="arabicPeriod"/>
            </a:pPr>
            <a:r>
              <a:rPr lang="en-US" sz="2800" b="1" dirty="0" err="1"/>
              <a:t>Objectgericht</a:t>
            </a:r>
            <a:r>
              <a:rPr lang="en-US" sz="2800" b="1" dirty="0"/>
              <a:t> </a:t>
            </a:r>
            <a:r>
              <a:rPr lang="en-US" sz="2800" b="1" dirty="0" err="1"/>
              <a:t>luisteren</a:t>
            </a:r>
            <a:r>
              <a:rPr lang="en-US" sz="2800" b="1" dirty="0"/>
              <a:t>. </a:t>
            </a:r>
            <a:r>
              <a:rPr lang="en-US" sz="2800" dirty="0" err="1"/>
              <a:t>Luisteren</a:t>
            </a:r>
            <a:r>
              <a:rPr lang="en-US" sz="2800" dirty="0"/>
              <a:t> om </a:t>
            </a:r>
            <a:r>
              <a:rPr lang="en-US" sz="2800" dirty="0" err="1"/>
              <a:t>iets</a:t>
            </a:r>
            <a:r>
              <a:rPr lang="en-US" sz="2800" dirty="0"/>
              <a:t> </a:t>
            </a:r>
            <a:r>
              <a:rPr lang="en-US" sz="2800" dirty="0" err="1"/>
              <a:t>nieuws</a:t>
            </a:r>
            <a:r>
              <a:rPr lang="en-US" sz="2800" dirty="0"/>
              <a:t> </a:t>
            </a:r>
            <a:r>
              <a:rPr lang="en-US" sz="2800" dirty="0" err="1"/>
              <a:t>te</a:t>
            </a:r>
            <a:r>
              <a:rPr lang="en-US" sz="2800" dirty="0"/>
              <a:t> </a:t>
            </a:r>
            <a:r>
              <a:rPr lang="en-US" sz="2800" dirty="0" err="1"/>
              <a:t>horen</a:t>
            </a:r>
            <a:r>
              <a:rPr lang="en-US" sz="2800" dirty="0"/>
              <a:t>. </a:t>
            </a:r>
          </a:p>
          <a:p>
            <a:pPr marL="514350" indent="-514350">
              <a:buFont typeface="+mj-lt"/>
              <a:buAutoNum type="arabicPeriod"/>
            </a:pPr>
            <a:r>
              <a:rPr lang="en-US" sz="2800" b="1" dirty="0" err="1"/>
              <a:t>Empathisch</a:t>
            </a:r>
            <a:r>
              <a:rPr lang="en-US" sz="2800" b="1" dirty="0"/>
              <a:t> </a:t>
            </a:r>
            <a:r>
              <a:rPr lang="en-US" sz="2800" b="1" dirty="0" err="1"/>
              <a:t>luisteren</a:t>
            </a:r>
            <a:r>
              <a:rPr lang="en-US" sz="2800" b="1" dirty="0"/>
              <a:t>. </a:t>
            </a:r>
            <a:r>
              <a:rPr lang="en-US" sz="2800" dirty="0" err="1"/>
              <a:t>Luisteren</a:t>
            </a:r>
            <a:r>
              <a:rPr lang="en-US" sz="2800" dirty="0"/>
              <a:t> om de </a:t>
            </a:r>
            <a:r>
              <a:rPr lang="en-US" sz="2800" dirty="0" err="1"/>
              <a:t>ander</a:t>
            </a:r>
            <a:r>
              <a:rPr lang="en-US" sz="2800" dirty="0"/>
              <a:t> </a:t>
            </a:r>
            <a:r>
              <a:rPr lang="en-US" sz="2800" dirty="0" err="1"/>
              <a:t>te</a:t>
            </a:r>
            <a:r>
              <a:rPr lang="en-US" sz="2800" dirty="0"/>
              <a:t> </a:t>
            </a:r>
            <a:r>
              <a:rPr lang="en-US" sz="2800" dirty="0" err="1"/>
              <a:t>begrijpen</a:t>
            </a:r>
            <a:r>
              <a:rPr lang="en-US" sz="2800" dirty="0"/>
              <a:t>.</a:t>
            </a:r>
            <a:endParaRPr lang="nl-NL" sz="2800" dirty="0"/>
          </a:p>
          <a:p>
            <a:pPr marL="514350" indent="-514350">
              <a:buFont typeface="+mj-lt"/>
              <a:buAutoNum type="arabicPeriod"/>
            </a:pPr>
            <a:r>
              <a:rPr lang="en-US" sz="2800" b="1" dirty="0" err="1"/>
              <a:t>Generatief</a:t>
            </a:r>
            <a:r>
              <a:rPr lang="en-US" sz="2800" b="1" dirty="0"/>
              <a:t> </a:t>
            </a:r>
            <a:r>
              <a:rPr lang="en-US" sz="2800" b="1" dirty="0" err="1"/>
              <a:t>luisteren</a:t>
            </a:r>
            <a:r>
              <a:rPr lang="en-US" sz="2800" b="1" dirty="0"/>
              <a:t>. </a:t>
            </a:r>
            <a:r>
              <a:rPr lang="en-US" sz="2800" dirty="0" err="1"/>
              <a:t>Terwijl</a:t>
            </a:r>
            <a:r>
              <a:rPr lang="en-US" sz="2800" dirty="0"/>
              <a:t> je </a:t>
            </a:r>
            <a:r>
              <a:rPr lang="en-US" sz="2800" dirty="0" err="1"/>
              <a:t>naar</a:t>
            </a:r>
            <a:r>
              <a:rPr lang="en-US" sz="2800" dirty="0"/>
              <a:t> </a:t>
            </a:r>
            <a:r>
              <a:rPr lang="en-US" sz="2800" dirty="0" err="1"/>
              <a:t>elkaar</a:t>
            </a:r>
            <a:r>
              <a:rPr lang="en-US" sz="2800" dirty="0"/>
              <a:t> </a:t>
            </a:r>
            <a:r>
              <a:rPr lang="en-US" sz="2800" dirty="0" err="1"/>
              <a:t>luistert</a:t>
            </a:r>
            <a:r>
              <a:rPr lang="en-US" sz="2800" dirty="0"/>
              <a:t> </a:t>
            </a:r>
            <a:r>
              <a:rPr lang="en-US" sz="2800" dirty="0" err="1"/>
              <a:t>ontstaan</a:t>
            </a:r>
            <a:r>
              <a:rPr lang="en-US" sz="2800" dirty="0"/>
              <a:t> </a:t>
            </a:r>
            <a:r>
              <a:rPr lang="en-US" sz="2800" dirty="0" err="1"/>
              <a:t>nieuwe</a:t>
            </a:r>
            <a:r>
              <a:rPr lang="en-US" sz="2800" dirty="0"/>
              <a:t> </a:t>
            </a:r>
            <a:r>
              <a:rPr lang="en-US" sz="2800" dirty="0" err="1"/>
              <a:t>betekenissen</a:t>
            </a:r>
            <a:r>
              <a:rPr lang="en-US" sz="2800" dirty="0"/>
              <a:t>. </a:t>
            </a:r>
            <a:endParaRPr lang="nl-NL" sz="2800" dirty="0"/>
          </a:p>
          <a:p>
            <a:pPr marL="0" indent="0">
              <a:buNone/>
            </a:pPr>
            <a:endParaRPr lang="nl-NL" sz="2800" dirty="0"/>
          </a:p>
          <a:p>
            <a:endParaRPr lang="nl-NL" sz="2800" dirty="0"/>
          </a:p>
          <a:p>
            <a:r>
              <a:rPr lang="nl-NL" sz="2800" dirty="0"/>
              <a:t>Aarts, N. (2012); Scharmer, O. (2009)</a:t>
            </a:r>
          </a:p>
        </p:txBody>
      </p:sp>
    </p:spTree>
    <p:extLst>
      <p:ext uri="{BB962C8B-B14F-4D97-AF65-F5344CB8AC3E}">
        <p14:creationId xmlns:p14="http://schemas.microsoft.com/office/powerpoint/2010/main" val="57635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764616" cy="720000"/>
          </a:xfrm>
        </p:spPr>
        <p:txBody>
          <a:bodyPr/>
          <a:lstStyle/>
          <a:p>
            <a:r>
              <a:rPr lang="nl-NL" b="1" dirty="0">
                <a:solidFill>
                  <a:schemeClr val="accent5"/>
                </a:solidFill>
                <a:latin typeface="+mn-lt"/>
              </a:rPr>
              <a:t>Luisteren</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9"/>
            <a:ext cx="8645224" cy="2952328"/>
          </a:xfrm>
        </p:spPr>
        <p:txBody>
          <a:bodyPr/>
          <a:lstStyle/>
          <a:p>
            <a:pPr algn="ctr"/>
            <a:r>
              <a:rPr lang="nl-NL" sz="3600" dirty="0">
                <a:solidFill>
                  <a:schemeClr val="tx1"/>
                </a:solidFill>
                <a:latin typeface="+mn-lt"/>
              </a:rPr>
              <a:t>“Goed luisteren betekent dat je erachter probeert te komen wat er in iemand omgaat en dat je laat merken dat je het graag wilt weten.”</a:t>
            </a:r>
          </a:p>
          <a:p>
            <a:pPr algn="ctr"/>
            <a:endParaRPr lang="nl-NL" sz="2800" dirty="0">
              <a:solidFill>
                <a:schemeClr val="tx1"/>
              </a:solidFill>
              <a:latin typeface="+mn-lt"/>
            </a:endParaRPr>
          </a:p>
          <a:p>
            <a:pPr algn="ctr"/>
            <a:r>
              <a:rPr lang="nl-NL" sz="2000" dirty="0">
                <a:solidFill>
                  <a:schemeClr val="tx1"/>
                </a:solidFill>
                <a:latin typeface="+mn-lt"/>
              </a:rPr>
              <a:t>Kate Murphy, 2020.</a:t>
            </a:r>
          </a:p>
          <a:p>
            <a:pPr algn="l"/>
            <a:endParaRPr lang="nl-NL" sz="2800" dirty="0">
              <a:latin typeface="+mn-lt"/>
            </a:endParaRPr>
          </a:p>
          <a:p>
            <a:pPr algn="l"/>
            <a:endParaRPr lang="nl-NL" sz="2800" dirty="0">
              <a:latin typeface="+mn-lt"/>
            </a:endParaRPr>
          </a:p>
        </p:txBody>
      </p:sp>
    </p:spTree>
    <p:extLst>
      <p:ext uri="{BB962C8B-B14F-4D97-AF65-F5344CB8AC3E}">
        <p14:creationId xmlns:p14="http://schemas.microsoft.com/office/powerpoint/2010/main" val="145217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764616" cy="720000"/>
          </a:xfrm>
        </p:spPr>
        <p:txBody>
          <a:bodyPr/>
          <a:lstStyle/>
          <a:p>
            <a:r>
              <a:rPr lang="nl-NL" b="1" dirty="0">
                <a:solidFill>
                  <a:schemeClr val="accent5"/>
                </a:solidFill>
                <a:latin typeface="+mn-lt"/>
              </a:rPr>
              <a:t>Naar een luisterplan</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9"/>
            <a:ext cx="8645224" cy="2952328"/>
          </a:xfrm>
        </p:spPr>
        <p:txBody>
          <a:bodyPr/>
          <a:lstStyle/>
          <a:p>
            <a:pPr algn="l"/>
            <a:endParaRPr lang="nl-NL" sz="2800" dirty="0">
              <a:latin typeface="+mn-lt"/>
            </a:endParaRPr>
          </a:p>
          <a:p>
            <a:pPr algn="l"/>
            <a:endParaRPr lang="nl-NL" sz="2800" dirty="0">
              <a:latin typeface="+mn-lt"/>
            </a:endParaRPr>
          </a:p>
        </p:txBody>
      </p:sp>
      <p:sp>
        <p:nvSpPr>
          <p:cNvPr id="8" name="Gelijkbenige driehoek 7">
            <a:extLst>
              <a:ext uri="{FF2B5EF4-FFF2-40B4-BE49-F238E27FC236}">
                <a16:creationId xmlns:a16="http://schemas.microsoft.com/office/drawing/2014/main" id="{66743FC5-1C96-9F1B-E716-786E36D33AB6}"/>
              </a:ext>
            </a:extLst>
          </p:cNvPr>
          <p:cNvSpPr/>
          <p:nvPr/>
        </p:nvSpPr>
        <p:spPr>
          <a:xfrm>
            <a:off x="2543326" y="3104857"/>
            <a:ext cx="5966792" cy="1011278"/>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nl-NL" sz="1600" b="0" i="0" u="none" strike="noStrike" kern="0" cap="none" spc="0" normalizeH="0" baseline="0" noProof="0" dirty="0">
                <a:ln>
                  <a:noFill/>
                </a:ln>
                <a:solidFill>
                  <a:sysClr val="window" lastClr="FFFFFF"/>
                </a:solidFill>
                <a:effectLst/>
                <a:uLnTx/>
                <a:uFillTx/>
                <a:latin typeface="Verdana" panose="020B0604030504040204" pitchFamily="34" charset="0"/>
                <a:ea typeface="Calibri" panose="020F0502020204030204" pitchFamily="34" charset="0"/>
                <a:cs typeface="Times New Roman" panose="02020603050405020304" pitchFamily="18" charset="0"/>
              </a:rPr>
              <a:t>De ‘boodschap’ van de ander </a:t>
            </a:r>
          </a:p>
        </p:txBody>
      </p:sp>
      <p:sp>
        <p:nvSpPr>
          <p:cNvPr id="9" name="Rechthoek: afgeronde hoeken 8">
            <a:extLst>
              <a:ext uri="{FF2B5EF4-FFF2-40B4-BE49-F238E27FC236}">
                <a16:creationId xmlns:a16="http://schemas.microsoft.com/office/drawing/2014/main" id="{A19828D0-BFE8-B801-3C31-BEAF2AC205D7}"/>
              </a:ext>
            </a:extLst>
          </p:cNvPr>
          <p:cNvSpPr/>
          <p:nvPr/>
        </p:nvSpPr>
        <p:spPr>
          <a:xfrm>
            <a:off x="2567045" y="5271121"/>
            <a:ext cx="6049235" cy="894183"/>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nl-NL" sz="1600" b="0" i="0" u="none" strike="noStrike" kern="0" cap="none" spc="0" normalizeH="0" baseline="0" noProof="0" dirty="0">
                <a:ln>
                  <a:noFill/>
                </a:ln>
                <a:solidFill>
                  <a:sysClr val="window" lastClr="FFFFFF"/>
                </a:solidFill>
                <a:effectLst/>
                <a:uLnTx/>
                <a:uFillTx/>
                <a:latin typeface="Verdana" panose="020B0604030504040204" pitchFamily="34" charset="0"/>
                <a:ea typeface="Calibri" panose="020F0502020204030204" pitchFamily="34" charset="0"/>
                <a:cs typeface="Times New Roman" panose="02020603050405020304" pitchFamily="18" charset="0"/>
              </a:rPr>
              <a:t>Checklist: zes principes</a:t>
            </a:r>
          </a:p>
        </p:txBody>
      </p:sp>
      <p:sp>
        <p:nvSpPr>
          <p:cNvPr id="10" name="Rechthoek: afgeronde hoeken 9">
            <a:extLst>
              <a:ext uri="{FF2B5EF4-FFF2-40B4-BE49-F238E27FC236}">
                <a16:creationId xmlns:a16="http://schemas.microsoft.com/office/drawing/2014/main" id="{9711AA13-39AF-DF16-2FC9-55D2BB5913AC}"/>
              </a:ext>
            </a:extLst>
          </p:cNvPr>
          <p:cNvSpPr/>
          <p:nvPr/>
        </p:nvSpPr>
        <p:spPr>
          <a:xfrm>
            <a:off x="2515519" y="4270488"/>
            <a:ext cx="1927099" cy="819667"/>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nl-NL" sz="1600" b="0" i="0" u="none" strike="noStrike" kern="0" cap="none" spc="0" normalizeH="0" baseline="0" noProof="0">
                <a:ln>
                  <a:noFill/>
                </a:ln>
                <a:solidFill>
                  <a:sysClr val="window" lastClr="FFFFFF"/>
                </a:solidFill>
                <a:effectLst/>
                <a:uLnTx/>
                <a:uFillTx/>
                <a:latin typeface="Verdana" panose="020B0604030504040204" pitchFamily="34" charset="0"/>
                <a:ea typeface="Calibri" panose="020F0502020204030204" pitchFamily="34" charset="0"/>
                <a:cs typeface="Times New Roman" panose="02020603050405020304" pitchFamily="18" charset="0"/>
              </a:rPr>
              <a:t>Ontmoeten</a:t>
            </a:r>
          </a:p>
        </p:txBody>
      </p:sp>
      <p:sp>
        <p:nvSpPr>
          <p:cNvPr id="11" name="Rechthoek: afgeronde hoeken 10">
            <a:extLst>
              <a:ext uri="{FF2B5EF4-FFF2-40B4-BE49-F238E27FC236}">
                <a16:creationId xmlns:a16="http://schemas.microsoft.com/office/drawing/2014/main" id="{D67DF2AE-1163-D946-9CDE-40926085CA88}"/>
              </a:ext>
            </a:extLst>
          </p:cNvPr>
          <p:cNvSpPr/>
          <p:nvPr/>
        </p:nvSpPr>
        <p:spPr>
          <a:xfrm>
            <a:off x="4607503" y="4323713"/>
            <a:ext cx="1916793" cy="809022"/>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nl-NL" sz="1600" b="0" i="0" u="none" strike="noStrike" kern="0" cap="none" spc="0" normalizeH="0" baseline="0" noProof="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Onderzoeken</a:t>
            </a:r>
            <a:endParaRPr kumimoji="0" lang="nl-NL" sz="1600" b="0" i="0" u="none" strike="noStrike" kern="0" cap="none" spc="0" normalizeH="0" baseline="0" noProof="0">
              <a:ln>
                <a:noFill/>
              </a:ln>
              <a:solidFill>
                <a:sysClr val="windowText" lastClr="000000"/>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2" name="Rechthoek: afgeronde hoeken 11">
            <a:extLst>
              <a:ext uri="{FF2B5EF4-FFF2-40B4-BE49-F238E27FC236}">
                <a16:creationId xmlns:a16="http://schemas.microsoft.com/office/drawing/2014/main" id="{F1DB54F0-4218-A43F-FF17-8922C75312F4}"/>
              </a:ext>
            </a:extLst>
          </p:cNvPr>
          <p:cNvSpPr/>
          <p:nvPr/>
        </p:nvSpPr>
        <p:spPr>
          <a:xfrm>
            <a:off x="6647960" y="4334359"/>
            <a:ext cx="1916793" cy="809022"/>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nl-NL" sz="1600" b="0" i="0" u="none" strike="noStrike" kern="0" cap="none" spc="0" normalizeH="0" baseline="0" noProof="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Opvolgen</a:t>
            </a:r>
            <a:endParaRPr kumimoji="0" lang="nl-NL" sz="1600" b="0" i="0" u="none" strike="noStrike" kern="0" cap="none" spc="0" normalizeH="0" baseline="0" noProof="0">
              <a:ln>
                <a:noFill/>
              </a:ln>
              <a:solidFill>
                <a:sysClr val="windowText" lastClr="000000"/>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5" name="Pijl: links/rechts 14">
            <a:extLst>
              <a:ext uri="{FF2B5EF4-FFF2-40B4-BE49-F238E27FC236}">
                <a16:creationId xmlns:a16="http://schemas.microsoft.com/office/drawing/2014/main" id="{27E33523-7092-53DD-50B0-6F64D3A77712}"/>
              </a:ext>
            </a:extLst>
          </p:cNvPr>
          <p:cNvSpPr/>
          <p:nvPr/>
        </p:nvSpPr>
        <p:spPr>
          <a:xfrm>
            <a:off x="4298343" y="4653709"/>
            <a:ext cx="443130" cy="212901"/>
          </a:xfrm>
          <a:prstGeom prst="lef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40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Pijl: links/rechts 15">
            <a:extLst>
              <a:ext uri="{FF2B5EF4-FFF2-40B4-BE49-F238E27FC236}">
                <a16:creationId xmlns:a16="http://schemas.microsoft.com/office/drawing/2014/main" id="{76F4352A-C680-7415-8C68-216BCD338BED}"/>
              </a:ext>
            </a:extLst>
          </p:cNvPr>
          <p:cNvSpPr/>
          <p:nvPr/>
        </p:nvSpPr>
        <p:spPr>
          <a:xfrm>
            <a:off x="6431548" y="4706935"/>
            <a:ext cx="381298" cy="149030"/>
          </a:xfrm>
          <a:prstGeom prst="lef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40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918129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8"/>
            <a:ext cx="10298980" cy="3203575"/>
          </a:xfrm>
        </p:spPr>
        <p:txBody>
          <a:bodyPr/>
          <a:lstStyle/>
          <a:p>
            <a:pPr algn="l"/>
            <a:endParaRPr lang="nl-NL" sz="2800" dirty="0">
              <a:latin typeface="+mn-lt"/>
            </a:endParaRPr>
          </a:p>
        </p:txBody>
      </p:sp>
      <p:graphicFrame>
        <p:nvGraphicFramePr>
          <p:cNvPr id="3" name="Diagram 2">
            <a:extLst>
              <a:ext uri="{FF2B5EF4-FFF2-40B4-BE49-F238E27FC236}">
                <a16:creationId xmlns:a16="http://schemas.microsoft.com/office/drawing/2014/main" id="{C6C4AEAD-8764-D489-DBDA-5DF65D173B38}"/>
              </a:ext>
            </a:extLst>
          </p:cNvPr>
          <p:cNvGraphicFramePr/>
          <p:nvPr>
            <p:extLst>
              <p:ext uri="{D42A27DB-BD31-4B8C-83A1-F6EECF244321}">
                <p14:modId xmlns:p14="http://schemas.microsoft.com/office/powerpoint/2010/main" val="2519381076"/>
              </p:ext>
            </p:extLst>
          </p:nvPr>
        </p:nvGraphicFramePr>
        <p:xfrm>
          <a:off x="335360" y="548680"/>
          <a:ext cx="11204620" cy="6696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links/rechts 3">
            <a:extLst>
              <a:ext uri="{FF2B5EF4-FFF2-40B4-BE49-F238E27FC236}">
                <a16:creationId xmlns:a16="http://schemas.microsoft.com/office/drawing/2014/main" id="{565E85D4-DB7F-B861-61AD-99E775E191EA}"/>
              </a:ext>
            </a:extLst>
          </p:cNvPr>
          <p:cNvSpPr/>
          <p:nvPr/>
        </p:nvSpPr>
        <p:spPr>
          <a:xfrm>
            <a:off x="3608565" y="3503272"/>
            <a:ext cx="720080" cy="504056"/>
          </a:xfrm>
          <a:prstGeom prst="lef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links/rechts 4">
            <a:extLst>
              <a:ext uri="{FF2B5EF4-FFF2-40B4-BE49-F238E27FC236}">
                <a16:creationId xmlns:a16="http://schemas.microsoft.com/office/drawing/2014/main" id="{F3AF90FA-F673-3819-2717-CE23CE2901E4}"/>
              </a:ext>
            </a:extLst>
          </p:cNvPr>
          <p:cNvSpPr/>
          <p:nvPr/>
        </p:nvSpPr>
        <p:spPr>
          <a:xfrm>
            <a:off x="7503317" y="3499372"/>
            <a:ext cx="720080" cy="504056"/>
          </a:xfrm>
          <a:prstGeom prst="lef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C6870B87-0475-ED2A-B06E-3D2359439178}"/>
              </a:ext>
            </a:extLst>
          </p:cNvPr>
          <p:cNvSpPr>
            <a:spLocks noGrp="1"/>
          </p:cNvSpPr>
          <p:nvPr>
            <p:ph type="title"/>
          </p:nvPr>
        </p:nvSpPr>
        <p:spPr/>
        <p:txBody>
          <a:bodyPr/>
          <a:lstStyle/>
          <a:p>
            <a:r>
              <a:rPr lang="nl-NL" b="1" dirty="0">
                <a:solidFill>
                  <a:schemeClr val="accent5"/>
                </a:solidFill>
                <a:latin typeface="+mn-lt"/>
              </a:rPr>
              <a:t>Be kind first, </a:t>
            </a:r>
            <a:r>
              <a:rPr lang="nl-NL" b="1" dirty="0" err="1">
                <a:solidFill>
                  <a:schemeClr val="accent5"/>
                </a:solidFill>
                <a:latin typeface="+mn-lt"/>
              </a:rPr>
              <a:t>be</a:t>
            </a:r>
            <a:r>
              <a:rPr lang="nl-NL" b="1" dirty="0">
                <a:solidFill>
                  <a:schemeClr val="accent5"/>
                </a:solidFill>
                <a:latin typeface="+mn-lt"/>
              </a:rPr>
              <a:t> right later</a:t>
            </a:r>
          </a:p>
        </p:txBody>
      </p:sp>
      <p:sp>
        <p:nvSpPr>
          <p:cNvPr id="6" name="Rechthoek 5">
            <a:extLst>
              <a:ext uri="{FF2B5EF4-FFF2-40B4-BE49-F238E27FC236}">
                <a16:creationId xmlns:a16="http://schemas.microsoft.com/office/drawing/2014/main" id="{F2AA2239-F358-9B6E-E799-CDD1E814259B}"/>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Tree>
    <p:extLst>
      <p:ext uri="{BB962C8B-B14F-4D97-AF65-F5344CB8AC3E}">
        <p14:creationId xmlns:p14="http://schemas.microsoft.com/office/powerpoint/2010/main" val="404068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4162DE-5598-286B-7A3C-29565F93047B}"/>
              </a:ext>
            </a:extLst>
          </p:cNvPr>
          <p:cNvSpPr>
            <a:spLocks noGrp="1"/>
          </p:cNvSpPr>
          <p:nvPr>
            <p:ph type="body" sz="quarter" idx="10"/>
          </p:nvPr>
        </p:nvSpPr>
        <p:spPr/>
        <p:txBody>
          <a:bodyPr/>
          <a:lstStyle/>
          <a:p>
            <a:r>
              <a:rPr lang="nl-NL" sz="3600" cap="none" dirty="0">
                <a:solidFill>
                  <a:schemeClr val="tx1"/>
                </a:solidFill>
                <a:latin typeface="+mn-lt"/>
              </a:rPr>
              <a:t>Vraag: welke redenen heb jij om níet te luisteren?</a:t>
            </a:r>
          </a:p>
        </p:txBody>
      </p:sp>
    </p:spTree>
    <p:extLst>
      <p:ext uri="{BB962C8B-B14F-4D97-AF65-F5344CB8AC3E}">
        <p14:creationId xmlns:p14="http://schemas.microsoft.com/office/powerpoint/2010/main" val="109062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764616" cy="720000"/>
          </a:xfrm>
        </p:spPr>
        <p:txBody>
          <a:bodyPr/>
          <a:lstStyle/>
          <a:p>
            <a:r>
              <a:rPr lang="nl-NL" b="1" dirty="0">
                <a:solidFill>
                  <a:schemeClr val="accent5"/>
                </a:solidFill>
                <a:latin typeface="+mn-lt"/>
              </a:rPr>
              <a:t>Zes algemene principes</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5" name="Tijdelijke aanduiding voor tekst 4">
            <a:extLst>
              <a:ext uri="{FF2B5EF4-FFF2-40B4-BE49-F238E27FC236}">
                <a16:creationId xmlns:a16="http://schemas.microsoft.com/office/drawing/2014/main" id="{455D1CE1-F5BA-D038-06C7-7FE7921F19A4}"/>
              </a:ext>
            </a:extLst>
          </p:cNvPr>
          <p:cNvSpPr>
            <a:spLocks noGrp="1"/>
          </p:cNvSpPr>
          <p:nvPr>
            <p:ph type="body" sz="quarter" idx="13"/>
          </p:nvPr>
        </p:nvSpPr>
        <p:spPr/>
        <p:txBody>
          <a:bodyPr/>
          <a:lstStyle/>
          <a:p>
            <a:r>
              <a:rPr lang="nl-NL" sz="2800" dirty="0">
                <a:solidFill>
                  <a:schemeClr val="tx1"/>
                </a:solidFill>
                <a:latin typeface="+mn-lt"/>
              </a:rPr>
              <a:t>1. Erkennen</a:t>
            </a:r>
          </a:p>
          <a:p>
            <a:pPr lvl="0"/>
            <a:r>
              <a:rPr lang="nl-NL" sz="2800" dirty="0">
                <a:solidFill>
                  <a:schemeClr val="tx1"/>
                </a:solidFill>
                <a:effectLst/>
                <a:latin typeface="+mn-lt"/>
                <a:ea typeface="Calibri" panose="020F0502020204030204" pitchFamily="34" charset="0"/>
                <a:cs typeface="Times New Roman" panose="02020603050405020304" pitchFamily="18" charset="0"/>
              </a:rPr>
              <a:t>2. Inleven</a:t>
            </a:r>
          </a:p>
          <a:p>
            <a:pPr lvl="0"/>
            <a:r>
              <a:rPr lang="nl-NL" sz="2800" dirty="0">
                <a:solidFill>
                  <a:schemeClr val="tx1"/>
                </a:solidFill>
                <a:latin typeface="+mn-lt"/>
                <a:ea typeface="Calibri" panose="020F0502020204030204" pitchFamily="34" charset="0"/>
                <a:cs typeface="Times New Roman" panose="02020603050405020304" pitchFamily="18" charset="0"/>
              </a:rPr>
              <a:t>3. Bescheiden zijn</a:t>
            </a:r>
          </a:p>
          <a:p>
            <a:r>
              <a:rPr lang="nl-NL" sz="2800" dirty="0">
                <a:solidFill>
                  <a:schemeClr val="tx1"/>
                </a:solidFill>
                <a:effectLst/>
                <a:latin typeface="+mn-lt"/>
                <a:ea typeface="Calibri" panose="020F0502020204030204" pitchFamily="34" charset="0"/>
                <a:cs typeface="Times New Roman" panose="02020603050405020304" pitchFamily="18" charset="0"/>
              </a:rPr>
              <a:t>4. Samenwerken</a:t>
            </a:r>
          </a:p>
          <a:p>
            <a:r>
              <a:rPr lang="nl-NL" sz="2800" dirty="0">
                <a:solidFill>
                  <a:schemeClr val="tx1"/>
                </a:solidFill>
                <a:latin typeface="+mn-lt"/>
                <a:ea typeface="Calibri" panose="020F0502020204030204" pitchFamily="34" charset="0"/>
                <a:cs typeface="Times New Roman" panose="02020603050405020304" pitchFamily="18" charset="0"/>
              </a:rPr>
              <a:t>5</a:t>
            </a:r>
            <a:r>
              <a:rPr lang="nl-NL" sz="2800" dirty="0">
                <a:solidFill>
                  <a:schemeClr val="tx1"/>
                </a:solidFill>
                <a:effectLst/>
                <a:latin typeface="+mn-lt"/>
                <a:ea typeface="Calibri" panose="020F0502020204030204" pitchFamily="34" charset="0"/>
                <a:cs typeface="Times New Roman" panose="02020603050405020304" pitchFamily="18" charset="0"/>
              </a:rPr>
              <a:t>. Insluiten</a:t>
            </a:r>
          </a:p>
          <a:p>
            <a:r>
              <a:rPr lang="nl-NL" sz="2800" dirty="0">
                <a:solidFill>
                  <a:schemeClr val="tx1"/>
                </a:solidFill>
                <a:effectLst/>
                <a:latin typeface="+mn-lt"/>
                <a:ea typeface="Calibri" panose="020F0502020204030204" pitchFamily="34" charset="0"/>
                <a:cs typeface="Times New Roman" panose="02020603050405020304" pitchFamily="18" charset="0"/>
              </a:rPr>
              <a:t>6. Transformeren</a:t>
            </a:r>
          </a:p>
          <a:p>
            <a:pPr marL="342900" indent="-342900">
              <a:buFont typeface="+mj-lt"/>
              <a:buAutoNum type="arabicPeriod"/>
            </a:pPr>
            <a:endParaRPr lang="nl-NL" sz="1800" dirty="0">
              <a:solidFill>
                <a:schemeClr val="tx1"/>
              </a:solidFill>
              <a:latin typeface="+mn-lt"/>
            </a:endParaRPr>
          </a:p>
          <a:p>
            <a:pPr marL="342900" indent="-342900">
              <a:buFont typeface="+mj-lt"/>
              <a:buAutoNum type="arabicPeriod"/>
            </a:pPr>
            <a:endParaRPr lang="nl-NL" sz="1800" dirty="0">
              <a:solidFill>
                <a:schemeClr val="tx1"/>
              </a:solidFill>
              <a:latin typeface="+mn-lt"/>
            </a:endParaRPr>
          </a:p>
          <a:p>
            <a:pPr marL="342900" indent="-342900">
              <a:buFont typeface="+mj-lt"/>
              <a:buAutoNum type="arabicPeriod"/>
            </a:pPr>
            <a:endParaRPr lang="nl-NL" sz="1800" dirty="0">
              <a:solidFill>
                <a:schemeClr val="tx1"/>
              </a:solidFill>
              <a:latin typeface="+mn-lt"/>
            </a:endParaRPr>
          </a:p>
          <a:p>
            <a:endParaRPr lang="nl-NL" dirty="0">
              <a:latin typeface="+mn-lt"/>
            </a:endParaRPr>
          </a:p>
        </p:txBody>
      </p:sp>
    </p:spTree>
    <p:extLst>
      <p:ext uri="{BB962C8B-B14F-4D97-AF65-F5344CB8AC3E}">
        <p14:creationId xmlns:p14="http://schemas.microsoft.com/office/powerpoint/2010/main" val="1518568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695400" y="873537"/>
            <a:ext cx="11316000" cy="720000"/>
          </a:xfrm>
        </p:spPr>
        <p:txBody>
          <a:bodyPr/>
          <a:lstStyle/>
          <a:p>
            <a:r>
              <a:rPr lang="nl-NL" b="1" dirty="0">
                <a:solidFill>
                  <a:schemeClr val="accent5"/>
                </a:solidFill>
                <a:latin typeface="+mn-lt"/>
              </a:rPr>
              <a:t>Verder praten?</a:t>
            </a:r>
          </a:p>
        </p:txBody>
      </p:sp>
      <p:sp>
        <p:nvSpPr>
          <p:cNvPr id="14" name="Rechthoek 13">
            <a:extLst>
              <a:ext uri="{FF2B5EF4-FFF2-40B4-BE49-F238E27FC236}">
                <a16:creationId xmlns:a16="http://schemas.microsoft.com/office/drawing/2014/main" id="{3E0D3F06-35F5-4A9D-5D11-957BA78654A2}"/>
              </a:ext>
            </a:extLst>
          </p:cNvPr>
          <p:cNvSpPr/>
          <p:nvPr/>
        </p:nvSpPr>
        <p:spPr>
          <a:xfrm>
            <a:off x="701676" y="1700808"/>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8"/>
            <a:ext cx="10298980" cy="3203575"/>
          </a:xfrm>
        </p:spPr>
        <p:txBody>
          <a:bodyPr/>
          <a:lstStyle/>
          <a:p>
            <a:pPr algn="l"/>
            <a:r>
              <a:rPr lang="nl-NL" sz="2800" dirty="0">
                <a:solidFill>
                  <a:schemeClr val="tx1"/>
                </a:solidFill>
                <a:latin typeface="+mn-lt"/>
              </a:rPr>
              <a:t>Dr. Harrie van Rooij</a:t>
            </a:r>
          </a:p>
          <a:p>
            <a:pPr algn="l"/>
            <a:r>
              <a:rPr lang="nl-NL" sz="2800" dirty="0">
                <a:solidFill>
                  <a:schemeClr val="tx1"/>
                </a:solidFill>
                <a:latin typeface="+mn-lt"/>
              </a:rPr>
              <a:t>hjm.van.rooij@belastingdienst.nl</a:t>
            </a:r>
          </a:p>
          <a:p>
            <a:pPr algn="l"/>
            <a:r>
              <a:rPr lang="nl-NL" sz="2800" dirty="0">
                <a:solidFill>
                  <a:srgbClr val="000000"/>
                </a:solidFill>
                <a:latin typeface="+mn-lt"/>
                <a:hlinkClick r:id="rId3">
                  <a:extLst>
                    <a:ext uri="{A12FA001-AC4F-418D-AE19-62706E023703}">
                      <ahyp:hlinkClr xmlns:ahyp="http://schemas.microsoft.com/office/drawing/2018/hyperlinkcolor" val="tx"/>
                    </a:ext>
                  </a:extLst>
                </a:hlinkClick>
              </a:rPr>
              <a:t>harrievan</a:t>
            </a:r>
            <a:r>
              <a:rPr lang="nl-NL" sz="2800" dirty="0">
                <a:solidFill>
                  <a:schemeClr val="tx1"/>
                </a:solidFill>
                <a:latin typeface="+mn-lt"/>
                <a:hlinkClick r:id="rId3">
                  <a:extLst>
                    <a:ext uri="{A12FA001-AC4F-418D-AE19-62706E023703}">
                      <ahyp:hlinkClr xmlns:ahyp="http://schemas.microsoft.com/office/drawing/2018/hyperlinkcolor" val="tx"/>
                    </a:ext>
                  </a:extLst>
                </a:hlinkClick>
              </a:rPr>
              <a:t>rooij@ziggo.nl</a:t>
            </a:r>
            <a:endParaRPr lang="nl-NL" sz="2800" dirty="0">
              <a:solidFill>
                <a:schemeClr val="tx1"/>
              </a:solidFill>
              <a:latin typeface="+mn-lt"/>
            </a:endParaRPr>
          </a:p>
          <a:p>
            <a:pPr algn="l"/>
            <a:r>
              <a:rPr lang="nl-NL" sz="2800" dirty="0">
                <a:solidFill>
                  <a:schemeClr val="tx1"/>
                </a:solidFill>
                <a:latin typeface="+mn-lt"/>
              </a:rPr>
              <a:t>+31 06 52487071</a:t>
            </a:r>
          </a:p>
          <a:p>
            <a:pPr algn="l"/>
            <a:r>
              <a:rPr lang="nl-NL" sz="2800" dirty="0">
                <a:solidFill>
                  <a:schemeClr val="tx1"/>
                </a:solidFill>
                <a:latin typeface="+mn-lt"/>
              </a:rPr>
              <a:t>www.harrievanrooij.com</a:t>
            </a:r>
          </a:p>
          <a:p>
            <a:pPr algn="l"/>
            <a:endParaRPr lang="nl-NL" sz="2800" dirty="0">
              <a:latin typeface="+mn-lt"/>
            </a:endParaRPr>
          </a:p>
          <a:p>
            <a:pPr algn="l"/>
            <a:endParaRPr lang="nl-NL" sz="2800" dirty="0">
              <a:latin typeface="+mn-lt"/>
            </a:endParaRPr>
          </a:p>
          <a:p>
            <a:pPr algn="l"/>
            <a:endParaRPr lang="nl-NL" sz="2800" dirty="0">
              <a:latin typeface="+mn-lt"/>
            </a:endParaRPr>
          </a:p>
          <a:p>
            <a:pPr algn="l"/>
            <a:endParaRPr lang="nl-NL" sz="2800" dirty="0">
              <a:latin typeface="+mn-lt"/>
            </a:endParaRPr>
          </a:p>
          <a:p>
            <a:pPr algn="l"/>
            <a:endParaRPr lang="nl-NL" sz="2800" dirty="0">
              <a:latin typeface="+mn-lt"/>
            </a:endParaRPr>
          </a:p>
        </p:txBody>
      </p:sp>
      <p:pic>
        <p:nvPicPr>
          <p:cNvPr id="4" name="Afbeelding 3">
            <a:extLst>
              <a:ext uri="{FF2B5EF4-FFF2-40B4-BE49-F238E27FC236}">
                <a16:creationId xmlns:a16="http://schemas.microsoft.com/office/drawing/2014/main" id="{116CA280-4C05-9DDC-4022-146A9D82F8F6}"/>
              </a:ext>
            </a:extLst>
          </p:cNvPr>
          <p:cNvPicPr>
            <a:picLocks noChangeAspect="1"/>
          </p:cNvPicPr>
          <p:nvPr/>
        </p:nvPicPr>
        <p:blipFill>
          <a:blip r:embed="rId4"/>
          <a:stretch>
            <a:fillRect/>
          </a:stretch>
        </p:blipFill>
        <p:spPr>
          <a:xfrm>
            <a:off x="7753173" y="873537"/>
            <a:ext cx="3582467" cy="5373216"/>
          </a:xfrm>
          <a:prstGeom prst="rect">
            <a:avLst/>
          </a:prstGeom>
        </p:spPr>
      </p:pic>
    </p:spTree>
    <p:extLst>
      <p:ext uri="{BB962C8B-B14F-4D97-AF65-F5344CB8AC3E}">
        <p14:creationId xmlns:p14="http://schemas.microsoft.com/office/powerpoint/2010/main" val="414024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764616" cy="720000"/>
          </a:xfrm>
        </p:spPr>
        <p:txBody>
          <a:bodyPr/>
          <a:lstStyle/>
          <a:p>
            <a:r>
              <a:rPr lang="nl-NL" b="1" dirty="0">
                <a:solidFill>
                  <a:schemeClr val="accent5"/>
                </a:solidFill>
                <a:latin typeface="+mn-lt"/>
              </a:rPr>
              <a:t>Waarom we niet luisteren</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907160" y="2420888"/>
            <a:ext cx="10298980" cy="3203575"/>
          </a:xfrm>
        </p:spPr>
        <p:txBody>
          <a:bodyPr/>
          <a:lstStyle/>
          <a:p>
            <a:pPr algn="l"/>
            <a:endParaRPr lang="nl-NL" sz="2800" dirty="0">
              <a:latin typeface="+mn-lt"/>
            </a:endParaRPr>
          </a:p>
        </p:txBody>
      </p:sp>
      <p:pic>
        <p:nvPicPr>
          <p:cNvPr id="6" name="Afbeelding 5">
            <a:extLst>
              <a:ext uri="{FF2B5EF4-FFF2-40B4-BE49-F238E27FC236}">
                <a16:creationId xmlns:a16="http://schemas.microsoft.com/office/drawing/2014/main" id="{0F39594A-82BE-7140-6631-DE7B8ECEF128}"/>
              </a:ext>
            </a:extLst>
          </p:cNvPr>
          <p:cNvPicPr>
            <a:picLocks noChangeAspect="1"/>
          </p:cNvPicPr>
          <p:nvPr/>
        </p:nvPicPr>
        <p:blipFill>
          <a:blip r:embed="rId3"/>
          <a:stretch>
            <a:fillRect/>
          </a:stretch>
        </p:blipFill>
        <p:spPr>
          <a:xfrm>
            <a:off x="3071664" y="2420888"/>
            <a:ext cx="4814115" cy="3203575"/>
          </a:xfrm>
          <a:prstGeom prst="rect">
            <a:avLst/>
          </a:prstGeom>
        </p:spPr>
      </p:pic>
    </p:spTree>
    <p:extLst>
      <p:ext uri="{BB962C8B-B14F-4D97-AF65-F5344CB8AC3E}">
        <p14:creationId xmlns:p14="http://schemas.microsoft.com/office/powerpoint/2010/main" val="21429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05532EF-21E7-74C3-59D1-A68A060C80A4}"/>
              </a:ext>
            </a:extLst>
          </p:cNvPr>
          <p:cNvSpPr>
            <a:spLocks noGrp="1"/>
          </p:cNvSpPr>
          <p:nvPr>
            <p:ph type="body" sz="quarter" idx="13"/>
          </p:nvPr>
        </p:nvSpPr>
        <p:spPr/>
        <p:txBody>
          <a:bodyPr/>
          <a:lstStyle/>
          <a:p>
            <a:endParaRPr lang="nl-NL" dirty="0"/>
          </a:p>
        </p:txBody>
      </p:sp>
      <p:sp>
        <p:nvSpPr>
          <p:cNvPr id="3" name="Titel 2">
            <a:extLst>
              <a:ext uri="{FF2B5EF4-FFF2-40B4-BE49-F238E27FC236}">
                <a16:creationId xmlns:a16="http://schemas.microsoft.com/office/drawing/2014/main" id="{D0271BF5-4AFC-1A30-2F98-9DD7E067AF0D}"/>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B1C214D3-7073-4770-5754-68D54B8BAB90}"/>
              </a:ext>
            </a:extLst>
          </p:cNvPr>
          <p:cNvSpPr>
            <a:spLocks noGrp="1"/>
          </p:cNvSpPr>
          <p:nvPr>
            <p:ph type="body" sz="quarter" idx="1002"/>
          </p:nvPr>
        </p:nvSpPr>
        <p:spPr/>
        <p:txBody>
          <a:bodyPr/>
          <a:lstStyle/>
          <a:p>
            <a:endParaRPr lang="nl-NL"/>
          </a:p>
        </p:txBody>
      </p:sp>
      <p:pic>
        <p:nvPicPr>
          <p:cNvPr id="8" name="Afbeelding 7">
            <a:extLst>
              <a:ext uri="{FF2B5EF4-FFF2-40B4-BE49-F238E27FC236}">
                <a16:creationId xmlns:a16="http://schemas.microsoft.com/office/drawing/2014/main" id="{5AAF78F6-1C24-F3EC-F57A-9CE099C18D88}"/>
              </a:ext>
            </a:extLst>
          </p:cNvPr>
          <p:cNvPicPr>
            <a:picLocks noChangeAspect="1"/>
          </p:cNvPicPr>
          <p:nvPr/>
        </p:nvPicPr>
        <p:blipFill>
          <a:blip r:embed="rId3"/>
          <a:stretch>
            <a:fillRect/>
          </a:stretch>
        </p:blipFill>
        <p:spPr>
          <a:xfrm>
            <a:off x="3503712" y="755557"/>
            <a:ext cx="3600400" cy="5564761"/>
          </a:xfrm>
          <a:prstGeom prst="rect">
            <a:avLst/>
          </a:prstGeom>
        </p:spPr>
      </p:pic>
    </p:spTree>
    <p:extLst>
      <p:ext uri="{BB962C8B-B14F-4D97-AF65-F5344CB8AC3E}">
        <p14:creationId xmlns:p14="http://schemas.microsoft.com/office/powerpoint/2010/main" val="204960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440000" cy="720000"/>
          </a:xfrm>
        </p:spPr>
        <p:txBody>
          <a:bodyPr/>
          <a:lstStyle/>
          <a:p>
            <a:r>
              <a:rPr lang="nl-NL" b="1" dirty="0">
                <a:solidFill>
                  <a:schemeClr val="accent5"/>
                </a:solidFill>
                <a:latin typeface="+mn-lt"/>
              </a:rPr>
              <a:t>Hoe blijven ‘verkeerde’ ideeën succesvol?</a:t>
            </a:r>
          </a:p>
        </p:txBody>
      </p:sp>
      <p:sp>
        <p:nvSpPr>
          <p:cNvPr id="14" name="Rechthoek 13">
            <a:extLst>
              <a:ext uri="{FF2B5EF4-FFF2-40B4-BE49-F238E27FC236}">
                <a16:creationId xmlns:a16="http://schemas.microsoft.com/office/drawing/2014/main" id="{3E0D3F06-35F5-4A9D-5D11-957BA78654A2}"/>
              </a:ext>
            </a:extLst>
          </p:cNvPr>
          <p:cNvSpPr/>
          <p:nvPr/>
        </p:nvSpPr>
        <p:spPr>
          <a:xfrm>
            <a:off x="890660" y="2215838"/>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1017712" y="2215838"/>
            <a:ext cx="10298980" cy="3203575"/>
          </a:xfrm>
        </p:spPr>
        <p:txBody>
          <a:bodyPr/>
          <a:lstStyle/>
          <a:p>
            <a:pPr algn="l"/>
            <a:endParaRPr lang="nl-NL" sz="2800" dirty="0">
              <a:solidFill>
                <a:schemeClr val="tx1"/>
              </a:solidFill>
              <a:latin typeface="+mn-lt"/>
            </a:endParaRPr>
          </a:p>
          <a:p>
            <a:r>
              <a:rPr lang="nl-NL" sz="2000" dirty="0">
                <a:solidFill>
                  <a:schemeClr val="tx1"/>
                </a:solidFill>
                <a:latin typeface="+mn-lt"/>
              </a:rPr>
              <a:t>Onder andere door:</a:t>
            </a:r>
          </a:p>
          <a:p>
            <a:endParaRPr lang="nl-NL" sz="2800" dirty="0">
              <a:solidFill>
                <a:schemeClr val="tx1"/>
              </a:solidFill>
              <a:latin typeface="+mn-lt"/>
            </a:endParaRPr>
          </a:p>
          <a:p>
            <a:pPr marL="457200" indent="-457200">
              <a:buFont typeface="Arial" panose="020B0604020202020204" pitchFamily="34" charset="0"/>
              <a:buChar char="•"/>
            </a:pPr>
            <a:r>
              <a:rPr lang="nl-NL" sz="2800" dirty="0">
                <a:solidFill>
                  <a:schemeClr val="tx1"/>
                </a:solidFill>
                <a:latin typeface="+mn-lt"/>
              </a:rPr>
              <a:t>Gewoontes</a:t>
            </a:r>
          </a:p>
          <a:p>
            <a:pPr marL="457200" indent="-457200">
              <a:buFont typeface="Arial" panose="020B0604020202020204" pitchFamily="34" charset="0"/>
              <a:buChar char="•"/>
            </a:pPr>
            <a:r>
              <a:rPr lang="nl-NL" sz="2800" dirty="0">
                <a:solidFill>
                  <a:schemeClr val="tx1"/>
                </a:solidFill>
                <a:latin typeface="+mn-lt"/>
              </a:rPr>
              <a:t>Optimisme</a:t>
            </a:r>
          </a:p>
          <a:p>
            <a:pPr marL="457200" indent="-457200">
              <a:buFont typeface="Arial" panose="020B0604020202020204" pitchFamily="34" charset="0"/>
              <a:buChar char="•"/>
            </a:pPr>
            <a:r>
              <a:rPr lang="nl-NL" sz="2800" dirty="0">
                <a:solidFill>
                  <a:schemeClr val="tx1"/>
                </a:solidFill>
                <a:latin typeface="+mn-lt"/>
              </a:rPr>
              <a:t>Zwijgen</a:t>
            </a:r>
          </a:p>
          <a:p>
            <a:pPr marL="457200" indent="-457200" algn="l">
              <a:buFont typeface="Arial" panose="020B0604020202020204" pitchFamily="34" charset="0"/>
              <a:buChar char="•"/>
            </a:pPr>
            <a:r>
              <a:rPr lang="nl-NL" sz="2800" dirty="0">
                <a:solidFill>
                  <a:schemeClr val="tx1"/>
                </a:solidFill>
                <a:latin typeface="+mn-lt"/>
              </a:rPr>
              <a:t>Netwerken, kliekjes</a:t>
            </a:r>
          </a:p>
          <a:p>
            <a:pPr marL="457200" indent="-457200" algn="l">
              <a:buFont typeface="Arial" panose="020B0604020202020204" pitchFamily="34" charset="0"/>
              <a:buChar char="•"/>
            </a:pPr>
            <a:r>
              <a:rPr lang="nl-NL" sz="2800" dirty="0">
                <a:solidFill>
                  <a:schemeClr val="tx1"/>
                </a:solidFill>
                <a:latin typeface="+mn-lt"/>
              </a:rPr>
              <a:t>Communicatiepatronen</a:t>
            </a:r>
          </a:p>
        </p:txBody>
      </p:sp>
    </p:spTree>
    <p:extLst>
      <p:ext uri="{BB962C8B-B14F-4D97-AF65-F5344CB8AC3E}">
        <p14:creationId xmlns:p14="http://schemas.microsoft.com/office/powerpoint/2010/main" val="196733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a:p>
        </p:txBody>
      </p:sp>
      <p:sp>
        <p:nvSpPr>
          <p:cNvPr id="3" name="Titel 2"/>
          <p:cNvSpPr>
            <a:spLocks noGrp="1"/>
          </p:cNvSpPr>
          <p:nvPr>
            <p:ph type="title"/>
          </p:nvPr>
        </p:nvSpPr>
        <p:spPr/>
        <p:txBody>
          <a:bodyPr/>
          <a:lstStyle/>
          <a:p>
            <a:endParaRPr lang="nl-NL" dirty="0"/>
          </a:p>
        </p:txBody>
      </p:sp>
      <p:sp>
        <p:nvSpPr>
          <p:cNvPr id="4" name="Tijdelijke aanduiding voor tekst 3"/>
          <p:cNvSpPr>
            <a:spLocks noGrp="1"/>
          </p:cNvSpPr>
          <p:nvPr>
            <p:ph type="body" sz="quarter" idx="1002"/>
          </p:nvPr>
        </p:nvSpPr>
        <p:spPr/>
        <p:txBody>
          <a:bodyPr/>
          <a:lstStyle/>
          <a:p>
            <a:endParaRPr lang="nl-NL"/>
          </a:p>
        </p:txBody>
      </p:sp>
      <p:pic>
        <p:nvPicPr>
          <p:cNvPr id="6" name="Afbeelding 5"/>
          <p:cNvPicPr>
            <a:picLocks noChangeAspect="1"/>
          </p:cNvPicPr>
          <p:nvPr/>
        </p:nvPicPr>
        <p:blipFill>
          <a:blip r:embed="rId3"/>
          <a:stretch>
            <a:fillRect/>
          </a:stretch>
        </p:blipFill>
        <p:spPr>
          <a:xfrm>
            <a:off x="1775520" y="1427299"/>
            <a:ext cx="7693446" cy="4308330"/>
          </a:xfrm>
          <a:prstGeom prst="rect">
            <a:avLst/>
          </a:prstGeom>
        </p:spPr>
      </p:pic>
    </p:spTree>
    <p:extLst>
      <p:ext uri="{BB962C8B-B14F-4D97-AF65-F5344CB8AC3E}">
        <p14:creationId xmlns:p14="http://schemas.microsoft.com/office/powerpoint/2010/main" val="251774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440000" cy="720000"/>
          </a:xfrm>
        </p:spPr>
        <p:txBody>
          <a:bodyPr/>
          <a:lstStyle/>
          <a:p>
            <a:r>
              <a:rPr lang="nl-NL" b="1" dirty="0">
                <a:solidFill>
                  <a:schemeClr val="accent5"/>
                </a:solidFill>
                <a:latin typeface="+mn-lt"/>
              </a:rPr>
              <a:t>Praten over teksten</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pic>
        <p:nvPicPr>
          <p:cNvPr id="5" name="Afbeelding 4">
            <a:extLst>
              <a:ext uri="{FF2B5EF4-FFF2-40B4-BE49-F238E27FC236}">
                <a16:creationId xmlns:a16="http://schemas.microsoft.com/office/drawing/2014/main" id="{6D49139F-2A2E-5DB7-CCEB-A144C7858525}"/>
              </a:ext>
            </a:extLst>
          </p:cNvPr>
          <p:cNvPicPr>
            <a:picLocks noChangeAspect="1"/>
          </p:cNvPicPr>
          <p:nvPr/>
        </p:nvPicPr>
        <p:blipFill>
          <a:blip r:embed="rId3"/>
          <a:stretch>
            <a:fillRect/>
          </a:stretch>
        </p:blipFill>
        <p:spPr>
          <a:xfrm>
            <a:off x="9298777" y="2024477"/>
            <a:ext cx="2716073" cy="2723028"/>
          </a:xfrm>
          <a:prstGeom prst="rect">
            <a:avLst/>
          </a:prstGeom>
          <a:ln>
            <a:solidFill>
              <a:schemeClr val="bg1">
                <a:lumMod val="85000"/>
              </a:schemeClr>
            </a:solidFill>
          </a:ln>
        </p:spPr>
      </p:pic>
      <p:pic>
        <p:nvPicPr>
          <p:cNvPr id="20" name="Afbeelding 19">
            <a:extLst>
              <a:ext uri="{FF2B5EF4-FFF2-40B4-BE49-F238E27FC236}">
                <a16:creationId xmlns:a16="http://schemas.microsoft.com/office/drawing/2014/main" id="{7DB330E4-3924-C5D5-C971-659E1CBA470B}"/>
              </a:ext>
            </a:extLst>
          </p:cNvPr>
          <p:cNvPicPr>
            <a:picLocks noChangeAspect="1"/>
          </p:cNvPicPr>
          <p:nvPr/>
        </p:nvPicPr>
        <p:blipFill>
          <a:blip r:embed="rId4"/>
          <a:stretch>
            <a:fillRect/>
          </a:stretch>
        </p:blipFill>
        <p:spPr>
          <a:xfrm>
            <a:off x="907160" y="2024477"/>
            <a:ext cx="3396025" cy="2227792"/>
          </a:xfrm>
          <a:prstGeom prst="rect">
            <a:avLst/>
          </a:prstGeom>
        </p:spPr>
      </p:pic>
      <p:pic>
        <p:nvPicPr>
          <p:cNvPr id="3" name="Afbeelding 2">
            <a:extLst>
              <a:ext uri="{FF2B5EF4-FFF2-40B4-BE49-F238E27FC236}">
                <a16:creationId xmlns:a16="http://schemas.microsoft.com/office/drawing/2014/main" id="{DC378065-663F-6C0B-9AD7-819A79FA4BDC}"/>
              </a:ext>
            </a:extLst>
          </p:cNvPr>
          <p:cNvPicPr>
            <a:picLocks noChangeAspect="1"/>
          </p:cNvPicPr>
          <p:nvPr/>
        </p:nvPicPr>
        <p:blipFill>
          <a:blip r:embed="rId5"/>
          <a:stretch>
            <a:fillRect/>
          </a:stretch>
        </p:blipFill>
        <p:spPr>
          <a:xfrm>
            <a:off x="4456609" y="2024477"/>
            <a:ext cx="4689226" cy="2723028"/>
          </a:xfrm>
          <a:prstGeom prst="rect">
            <a:avLst/>
          </a:prstGeom>
        </p:spPr>
      </p:pic>
    </p:spTree>
    <p:extLst>
      <p:ext uri="{BB962C8B-B14F-4D97-AF65-F5344CB8AC3E}">
        <p14:creationId xmlns:p14="http://schemas.microsoft.com/office/powerpoint/2010/main" val="203656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a:extLst>
              <a:ext uri="{FF2B5EF4-FFF2-40B4-BE49-F238E27FC236}">
                <a16:creationId xmlns:a16="http://schemas.microsoft.com/office/drawing/2014/main" id="{3AC5077D-0C0E-C147-5072-A89CA317BF54}"/>
              </a:ext>
            </a:extLst>
          </p:cNvPr>
          <p:cNvSpPr>
            <a:spLocks noGrp="1"/>
          </p:cNvSpPr>
          <p:nvPr>
            <p:ph type="title"/>
          </p:nvPr>
        </p:nvSpPr>
        <p:spPr>
          <a:xfrm>
            <a:off x="876000" y="908720"/>
            <a:ext cx="10440000" cy="720000"/>
          </a:xfrm>
        </p:spPr>
        <p:txBody>
          <a:bodyPr/>
          <a:lstStyle/>
          <a:p>
            <a:r>
              <a:rPr lang="nl-NL" b="1" dirty="0" err="1">
                <a:solidFill>
                  <a:schemeClr val="accent5"/>
                </a:solidFill>
                <a:latin typeface="+mn-lt"/>
              </a:rPr>
              <a:t>Interactional</a:t>
            </a:r>
            <a:r>
              <a:rPr lang="nl-NL" b="1" dirty="0">
                <a:solidFill>
                  <a:schemeClr val="accent5"/>
                </a:solidFill>
                <a:latin typeface="+mn-lt"/>
              </a:rPr>
              <a:t> framing</a:t>
            </a:r>
          </a:p>
        </p:txBody>
      </p:sp>
      <p:sp>
        <p:nvSpPr>
          <p:cNvPr id="14" name="Rechthoek 13">
            <a:extLst>
              <a:ext uri="{FF2B5EF4-FFF2-40B4-BE49-F238E27FC236}">
                <a16:creationId xmlns:a16="http://schemas.microsoft.com/office/drawing/2014/main" id="{3E0D3F06-35F5-4A9D-5D11-957BA78654A2}"/>
              </a:ext>
            </a:extLst>
          </p:cNvPr>
          <p:cNvSpPr/>
          <p:nvPr/>
        </p:nvSpPr>
        <p:spPr>
          <a:xfrm>
            <a:off x="907160" y="1750123"/>
            <a:ext cx="1587748" cy="72008"/>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2" name="Tijdelijke aanduiding voor tekst 1">
            <a:extLst>
              <a:ext uri="{FF2B5EF4-FFF2-40B4-BE49-F238E27FC236}">
                <a16:creationId xmlns:a16="http://schemas.microsoft.com/office/drawing/2014/main" id="{D51F7927-D3A9-A90E-79B4-DD0CE4722A26}"/>
              </a:ext>
            </a:extLst>
          </p:cNvPr>
          <p:cNvSpPr>
            <a:spLocks noGrp="1"/>
          </p:cNvSpPr>
          <p:nvPr>
            <p:ph type="body" sz="quarter" idx="13"/>
          </p:nvPr>
        </p:nvSpPr>
        <p:spPr>
          <a:xfrm>
            <a:off x="1017712" y="2215838"/>
            <a:ext cx="10298980" cy="3203575"/>
          </a:xfrm>
        </p:spPr>
        <p:txBody>
          <a:bodyPr/>
          <a:lstStyle/>
          <a:p>
            <a:pPr algn="l"/>
            <a:r>
              <a:rPr lang="nl-NL" sz="3200" b="0" i="0" u="none" strike="noStrike" baseline="0" dirty="0">
                <a:solidFill>
                  <a:srgbClr val="0D0D0D"/>
                </a:solidFill>
                <a:latin typeface="AlegreyaSans-Regular"/>
              </a:rPr>
              <a:t>“Individuen en groepen geven hun ervaringen betekenis terwijl ze met elkaar aan het praten, schrijven, onderhandelen en onderzoeken zijn.”</a:t>
            </a:r>
            <a:endParaRPr lang="nl-NL" sz="2800" dirty="0"/>
          </a:p>
        </p:txBody>
      </p:sp>
    </p:spTree>
    <p:extLst>
      <p:ext uri="{BB962C8B-B14F-4D97-AF65-F5344CB8AC3E}">
        <p14:creationId xmlns:p14="http://schemas.microsoft.com/office/powerpoint/2010/main" val="685604152"/>
      </p:ext>
    </p:extLst>
  </p:cSld>
  <p:clrMapOvr>
    <a:masterClrMapping/>
  </p:clrMapOvr>
</p:sld>
</file>

<file path=ppt/theme/theme1.xml><?xml version="1.0" encoding="utf-8"?>
<a:theme xmlns:a="http://schemas.openxmlformats.org/drawingml/2006/main" name="Huisstijl">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e Radboud Universiteit.potx" id="{58D2DAC8-6540-4D08-866E-C541188D2CED}" vid="{2CFF0C52-9C64-4CF8-BA6B-99C5A59334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Props1.xml><?xml version="1.0" encoding="utf-8"?>
<ds:datastoreItem xmlns:ds="http://schemas.openxmlformats.org/officeDocument/2006/customXml" ds:itemID="{601C3B0B-087E-4744-948E-47445817C688}">
  <ds:schemaRefs>
    <ds:schemaRef ds:uri="http://www.joulesunlimited.com/juid"/>
  </ds:schemaRefs>
</ds:datastoreItem>
</file>

<file path=customXml/itemProps2.xml><?xml version="1.0" encoding="utf-8"?>
<ds:datastoreItem xmlns:ds="http://schemas.openxmlformats.org/officeDocument/2006/customXml" ds:itemID="{5E8D386F-DA8E-4635-ADD4-4E52F91BAA66}">
  <ds:schemaRefs>
    <ds:schemaRef ds:uri="http://www.joulesunlimited.com/juid"/>
  </ds:schemaRefs>
</ds:datastoreItem>
</file>

<file path=customXml/itemProps3.xml><?xml version="1.0" encoding="utf-8"?>
<ds:datastoreItem xmlns:ds="http://schemas.openxmlformats.org/officeDocument/2006/customXml" ds:itemID="{65919D97-51AC-44E2-B4DB-46EE1563EEC2}">
  <ds:schemaRefs>
    <ds:schemaRef ds:uri="http://www.joulesunlimited.com/juid"/>
  </ds:schemaRefs>
</ds:datastoreItem>
</file>

<file path=customXml/itemProps4.xml><?xml version="1.0" encoding="utf-8"?>
<ds:datastoreItem xmlns:ds="http://schemas.openxmlformats.org/officeDocument/2006/customXml" ds:itemID="{49B489D0-65FE-4206-AFF4-C06A6DF1A844}">
  <ds:schemaRefs>
    <ds:schemaRef ds:uri="http://www.joulesunlimited.com/juid"/>
  </ds:schemaRefs>
</ds:datastoreItem>
</file>

<file path=customXml/itemProps5.xml><?xml version="1.0" encoding="utf-8"?>
<ds:datastoreItem xmlns:ds="http://schemas.openxmlformats.org/officeDocument/2006/customXml" ds:itemID="{02B10460-7494-489E-93B8-4D49CE66F7B2}">
  <ds:schemaRefs>
    <ds:schemaRef ds:uri="http://www.joulesunlimited.com/juid"/>
  </ds:schemaRefs>
</ds:datastoreItem>
</file>

<file path=customXml/itemProps6.xml><?xml version="1.0" encoding="utf-8"?>
<ds:datastoreItem xmlns:ds="http://schemas.openxmlformats.org/officeDocument/2006/customXml" ds:itemID="{11CFDEC4-653E-424D-81B1-F58AC6D98CC0}">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RU Nederlands juni 2020</Template>
  <TotalTime>136617</TotalTime>
  <Words>2687</Words>
  <Application>Microsoft Office PowerPoint</Application>
  <PresentationFormat>Breedbeeld</PresentationFormat>
  <Paragraphs>380</Paragraphs>
  <Slides>31</Slides>
  <Notes>28</Notes>
  <HiddenSlides>0</HiddenSlides>
  <MMClips>0</MMClips>
  <ScaleCrop>false</ScaleCrop>
  <HeadingPairs>
    <vt:vector size="6" baseType="variant">
      <vt:variant>
        <vt:lpstr>Gebruikte lettertypen</vt:lpstr>
      </vt:variant>
      <vt:variant>
        <vt:i4>13</vt:i4>
      </vt:variant>
      <vt:variant>
        <vt:lpstr>Thema</vt:lpstr>
      </vt:variant>
      <vt:variant>
        <vt:i4>2</vt:i4>
      </vt:variant>
      <vt:variant>
        <vt:lpstr>Diatitels</vt:lpstr>
      </vt:variant>
      <vt:variant>
        <vt:i4>31</vt:i4>
      </vt:variant>
    </vt:vector>
  </HeadingPairs>
  <TitlesOfParts>
    <vt:vector size="46" baseType="lpstr">
      <vt:lpstr>AlegreyaSans-Italic</vt:lpstr>
      <vt:lpstr>AlegreyaSans-Regular</vt:lpstr>
      <vt:lpstr>Arial</vt:lpstr>
      <vt:lpstr>Calibri</vt:lpstr>
      <vt:lpstr>Calibri Light</vt:lpstr>
      <vt:lpstr>Corbel</vt:lpstr>
      <vt:lpstr>Open Sans</vt:lpstr>
      <vt:lpstr>Open Sans ExtraBold</vt:lpstr>
      <vt:lpstr>Open Sans Light</vt:lpstr>
      <vt:lpstr>Open Sans SemiBold</vt:lpstr>
      <vt:lpstr>Palatino</vt:lpstr>
      <vt:lpstr>Times New Roman</vt:lpstr>
      <vt:lpstr>Verdana</vt:lpstr>
      <vt:lpstr>Huisstijl</vt:lpstr>
      <vt:lpstr>Office Theme</vt:lpstr>
      <vt:lpstr>PowerPoint-presentatie</vt:lpstr>
      <vt:lpstr>Opinie</vt:lpstr>
      <vt:lpstr>PowerPoint-presentatie</vt:lpstr>
      <vt:lpstr>Waarom we niet luisteren</vt:lpstr>
      <vt:lpstr>PowerPoint-presentatie</vt:lpstr>
      <vt:lpstr>Hoe blijven ‘verkeerde’ ideeën succesvol?</vt:lpstr>
      <vt:lpstr>PowerPoint-presentatie</vt:lpstr>
      <vt:lpstr>Praten over teksten</vt:lpstr>
      <vt:lpstr>Interactional framing</vt:lpstr>
      <vt:lpstr>Elkaar ongelukkig communiceren</vt:lpstr>
      <vt:lpstr>PowerPoint-presentatie</vt:lpstr>
      <vt:lpstr>PowerPoint-presentatie</vt:lpstr>
      <vt:lpstr>Preken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Aanmoediging voor organisaties: omarm spanningen</vt:lpstr>
      <vt:lpstr>Biertje</vt:lpstr>
      <vt:lpstr>PowerPoint-presentatie</vt:lpstr>
      <vt:lpstr>Vormen van luisteren</vt:lpstr>
      <vt:lpstr>Luisteren</vt:lpstr>
      <vt:lpstr>Naar een luisterplan</vt:lpstr>
      <vt:lpstr>Be kind first, be right later</vt:lpstr>
      <vt:lpstr>Zes algemene principes</vt:lpstr>
      <vt:lpstr>Verder praten?</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Sjabloonversie: 1.1b - 9 juni 2020_x000d_
Sjablonen: www.JoulesUnlimited.com</dc:description>
  <cp:lastModifiedBy>Harrie H.J.M. van Rooij</cp:lastModifiedBy>
  <cp:revision>338</cp:revision>
  <dcterms:created xsi:type="dcterms:W3CDTF">2020-06-16T14:53:54Z</dcterms:created>
  <dcterms:modified xsi:type="dcterms:W3CDTF">2023-11-07T12:37:18Z</dcterms:modified>
  <cp:category/>
</cp:coreProperties>
</file>